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7" r:id="rId2"/>
    <p:sldId id="258" r:id="rId3"/>
    <p:sldId id="259" r:id="rId4"/>
    <p:sldId id="260" r:id="rId5"/>
    <p:sldId id="261" r:id="rId6"/>
    <p:sldId id="263" r:id="rId7"/>
    <p:sldId id="300"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81" r:id="rId22"/>
    <p:sldId id="285" r:id="rId23"/>
    <p:sldId id="286" r:id="rId24"/>
    <p:sldId id="287" r:id="rId25"/>
    <p:sldId id="291" r:id="rId26"/>
    <p:sldId id="290" r:id="rId27"/>
    <p:sldId id="292" r:id="rId28"/>
    <p:sldId id="301" r:id="rId29"/>
    <p:sldId id="294" r:id="rId30"/>
    <p:sldId id="295" r:id="rId31"/>
    <p:sldId id="296" r:id="rId32"/>
    <p:sldId id="297" r:id="rId33"/>
    <p:sldId id="298" r:id="rId34"/>
    <p:sldId id="303" r:id="rId35"/>
    <p:sldId id="299" r:id="rId36"/>
    <p:sldId id="304" r:id="rId37"/>
    <p:sldId id="305" r:id="rId38"/>
    <p:sldId id="288" r:id="rId3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Stile con tema 2 - Colore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E78876-EBB3-4C86-877E-5DBA07702D16}" type="datetimeFigureOut">
              <a:rPr lang="it-IT" smtClean="0"/>
              <a:t>01/07/2014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805211-CDE7-47D4-B4D8-6008AB1F59DD}" type="slidenum">
              <a:rPr lang="it-IT" smtClean="0"/>
              <a:t>‹#›</a:t>
            </a:fld>
            <a:endParaRPr lang="it-IT"/>
          </a:p>
        </p:txBody>
      </p:sp>
    </p:spTree>
    <p:extLst>
      <p:ext uri="{BB962C8B-B14F-4D97-AF65-F5344CB8AC3E}">
        <p14:creationId xmlns:p14="http://schemas.microsoft.com/office/powerpoint/2010/main" val="1966308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143000" y="685800"/>
            <a:ext cx="4572000" cy="3429000"/>
          </a:xfrm>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egnaposto immagine diapositiva 1"/>
          <p:cNvSpPr>
            <a:spLocks noGrp="1" noRot="1" noChangeAspect="1" noTextEdit="1"/>
          </p:cNvSpPr>
          <p:nvPr>
            <p:ph type="sldImg"/>
          </p:nvPr>
        </p:nvSpPr>
        <p:spPr>
          <a:xfrm>
            <a:off x="1143000" y="685800"/>
            <a:ext cx="4572000" cy="3429000"/>
          </a:xfrm>
          <a:ln/>
        </p:spPr>
      </p:sp>
      <p:sp>
        <p:nvSpPr>
          <p:cNvPr id="53251" name="Segnaposto note 2"/>
          <p:cNvSpPr>
            <a:spLocks noGrp="1"/>
          </p:cNvSpPr>
          <p:nvPr>
            <p:ph type="body" idx="1"/>
          </p:nvPr>
        </p:nvSpPr>
        <p:spPr>
          <a:ln/>
          <a:extLst/>
        </p:spPr>
        <p:txBody>
          <a:bodyPr/>
          <a:lstStyle/>
          <a:p>
            <a:pPr>
              <a:defRPr/>
            </a:pPr>
            <a:endParaRPr lang="it-IT" dirty="0" smtClean="0">
              <a:ea typeface="ＭＳ Ｐゴシック" pitchFamily="34" charset="-128"/>
            </a:endParaRPr>
          </a:p>
        </p:txBody>
      </p:sp>
      <p:sp>
        <p:nvSpPr>
          <p:cNvPr id="4915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45765FDC-30D3-4C22-B96B-38F091247DCD}" type="slidenum">
              <a:rPr lang="it-IT" altLang="it-IT">
                <a:solidFill>
                  <a:prstClr val="black"/>
                </a:solidFill>
              </a:rPr>
              <a:pPr eaLnBrk="1" hangingPunct="1">
                <a:spcBef>
                  <a:spcPct val="0"/>
                </a:spcBef>
              </a:pPr>
              <a:t>21</a:t>
            </a:fld>
            <a:endParaRPr lang="it-IT" altLang="it-IT">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egnaposto immagine diapositiva 1"/>
          <p:cNvSpPr>
            <a:spLocks noGrp="1" noRot="1" noChangeAspect="1" noTextEdit="1"/>
          </p:cNvSpPr>
          <p:nvPr>
            <p:ph type="sldImg"/>
          </p:nvPr>
        </p:nvSpPr>
        <p:spPr>
          <a:xfrm>
            <a:off x="1143000" y="685800"/>
            <a:ext cx="4572000" cy="3429000"/>
          </a:xfrm>
          <a:ln/>
        </p:spPr>
      </p:sp>
      <p:sp>
        <p:nvSpPr>
          <p:cNvPr id="5120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ea typeface="ＭＳ Ｐゴシック" pitchFamily="34" charset="-128"/>
            </a:endParaRPr>
          </a:p>
        </p:txBody>
      </p:sp>
      <p:sp>
        <p:nvSpPr>
          <p:cNvPr id="5120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C53FB018-BF08-4754-BB2C-6F7F2D193FDD}" type="slidenum">
              <a:rPr lang="it-IT" altLang="it-IT">
                <a:solidFill>
                  <a:prstClr val="black"/>
                </a:solidFill>
              </a:rPr>
              <a:pPr eaLnBrk="1" hangingPunct="1">
                <a:spcBef>
                  <a:spcPct val="0"/>
                </a:spcBef>
              </a:pPr>
              <a:t>22</a:t>
            </a:fld>
            <a:endParaRPr lang="it-IT" altLang="it-IT">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immagine diapositiva 1"/>
          <p:cNvSpPr>
            <a:spLocks noGrp="1" noRot="1" noChangeAspect="1" noTextEdit="1"/>
          </p:cNvSpPr>
          <p:nvPr>
            <p:ph type="sldImg"/>
          </p:nvPr>
        </p:nvSpPr>
        <p:spPr>
          <a:xfrm>
            <a:off x="1143000" y="685800"/>
            <a:ext cx="4572000" cy="3429000"/>
          </a:xfrm>
          <a:ln/>
        </p:spPr>
      </p:sp>
      <p:sp>
        <p:nvSpPr>
          <p:cNvPr id="5222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ea typeface="ＭＳ Ｐゴシック" pitchFamily="34" charset="-128"/>
            </a:endParaRPr>
          </a:p>
        </p:txBody>
      </p:sp>
      <p:sp>
        <p:nvSpPr>
          <p:cNvPr id="5222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EB8E273A-2B94-4AC4-9E83-63B33B6F037E}" type="slidenum">
              <a:rPr lang="it-IT" altLang="it-IT">
                <a:solidFill>
                  <a:prstClr val="black"/>
                </a:solidFill>
              </a:rPr>
              <a:pPr eaLnBrk="1" hangingPunct="1">
                <a:spcBef>
                  <a:spcPct val="0"/>
                </a:spcBef>
              </a:pPr>
              <a:t>23</a:t>
            </a:fld>
            <a:endParaRPr lang="it-IT" altLang="it-IT">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a:xfrm>
            <a:off x="1143000" y="685800"/>
            <a:ext cx="4572000" cy="3429000"/>
          </a:xfrm>
          <a:ln/>
        </p:spPr>
      </p:sp>
      <p:sp>
        <p:nvSpPr>
          <p:cNvPr id="532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ea typeface="ＭＳ Ｐゴシック" pitchFamily="34" charset="-128"/>
            </a:endParaRPr>
          </a:p>
        </p:txBody>
      </p:sp>
      <p:sp>
        <p:nvSpPr>
          <p:cNvPr id="532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D9850D4A-D976-4E45-B354-B90DF7445248}" type="slidenum">
              <a:rPr lang="it-IT" altLang="it-IT">
                <a:solidFill>
                  <a:prstClr val="black"/>
                </a:solidFill>
              </a:rPr>
              <a:pPr eaLnBrk="1" hangingPunct="1">
                <a:spcBef>
                  <a:spcPct val="0"/>
                </a:spcBef>
              </a:pPr>
              <a:t>24</a:t>
            </a:fld>
            <a:endParaRPr lang="it-IT" altLang="it-IT">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143000" y="685800"/>
            <a:ext cx="4572000" cy="3429000"/>
          </a:xfrm>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1143000" y="685800"/>
            <a:ext cx="4572000" cy="3429000"/>
          </a:xfrm>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43000" y="685800"/>
            <a:ext cx="4572000" cy="3429000"/>
          </a:xfrm>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dirty="0"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1143000" y="685800"/>
            <a:ext cx="4572000" cy="3429000"/>
          </a:xfrm>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143000" y="685800"/>
            <a:ext cx="4572000" cy="3429000"/>
          </a:xfrm>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8"/>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ea typeface="ＭＳ Ｐゴシック" pitchFamily="34" charset="-128"/>
              </a:defRPr>
            </a:lvl1pPr>
            <a:lvl2pPr marL="742950" indent="-285750"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ea typeface="ＭＳ Ｐゴシック" pitchFamily="34" charset="-128"/>
              </a:defRPr>
            </a:lvl2pPr>
            <a:lvl3pPr marL="1143000" indent="-228600"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ea typeface="ＭＳ Ｐゴシック" pitchFamily="34" charset="-128"/>
              </a:defRPr>
            </a:lvl3pPr>
            <a:lvl4pPr marL="1600200" indent="-228600"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ea typeface="ＭＳ Ｐゴシック" pitchFamily="34" charset="-128"/>
              </a:defRPr>
            </a:lvl4pPr>
            <a:lvl5pPr marL="2057400" indent="-228600"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ea typeface="ＭＳ Ｐゴシック" pitchFamily="34" charset="-128"/>
              </a:defRPr>
            </a:lvl9pPr>
          </a:lstStyle>
          <a:p>
            <a:pPr eaLnBrk="1" hangingPunct="1">
              <a:spcBef>
                <a:spcPct val="0"/>
              </a:spcBef>
            </a:pPr>
            <a:fld id="{D8CC7EB3-C1CA-4314-906C-B02F5DBBA108}" type="slidenum">
              <a:rPr lang="it-IT" altLang="it-IT">
                <a:solidFill>
                  <a:srgbClr val="000000"/>
                </a:solidFill>
              </a:rPr>
              <a:pPr eaLnBrk="1" hangingPunct="1">
                <a:spcBef>
                  <a:spcPct val="0"/>
                </a:spcBef>
              </a:pPr>
              <a:t>8</a:t>
            </a:fld>
            <a:endParaRPr lang="it-IT" altLang="it-IT">
              <a:solidFill>
                <a:srgbClr val="000000"/>
              </a:solidFill>
            </a:endParaRPr>
          </a:p>
        </p:txBody>
      </p:sp>
      <p:sp>
        <p:nvSpPr>
          <p:cNvPr id="43011" name="Rectangle 1"/>
          <p:cNvSpPr>
            <a:spLocks noGrp="1" noRot="1" noChangeAspect="1" noChangeArrowheads="1" noTextEdit="1"/>
          </p:cNvSpPr>
          <p:nvPr>
            <p:ph type="sldImg"/>
          </p:nvPr>
        </p:nvSpPr>
        <p:spPr>
          <a:xfrm>
            <a:off x="1350963" y="749300"/>
            <a:ext cx="4924425" cy="369252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p:cNvSpPr>
            <a:spLocks noGrp="1" noChangeArrowheads="1"/>
          </p:cNvSpPr>
          <p:nvPr>
            <p:ph type="body" idx="1"/>
          </p:nvPr>
        </p:nvSpPr>
        <p:spPr>
          <a:xfrm>
            <a:off x="762356" y="4679482"/>
            <a:ext cx="6103653" cy="44323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8"/>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ea typeface="ＭＳ Ｐゴシック" pitchFamily="34" charset="-128"/>
              </a:defRPr>
            </a:lvl1pPr>
            <a:lvl2pPr marL="742950" indent="-285750"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ea typeface="ＭＳ Ｐゴシック" pitchFamily="34" charset="-128"/>
              </a:defRPr>
            </a:lvl2pPr>
            <a:lvl3pPr marL="1143000" indent="-228600"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ea typeface="ＭＳ Ｐゴシック" pitchFamily="34" charset="-128"/>
              </a:defRPr>
            </a:lvl3pPr>
            <a:lvl4pPr marL="1600200" indent="-228600"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ea typeface="ＭＳ Ｐゴシック" pitchFamily="34" charset="-128"/>
              </a:defRPr>
            </a:lvl4pPr>
            <a:lvl5pPr marL="2057400" indent="-228600"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ea typeface="ＭＳ Ｐゴシック" pitchFamily="34" charset="-128"/>
              </a:defRPr>
            </a:lvl9pPr>
          </a:lstStyle>
          <a:p>
            <a:pPr eaLnBrk="1" hangingPunct="1">
              <a:spcBef>
                <a:spcPct val="0"/>
              </a:spcBef>
            </a:pPr>
            <a:fld id="{1EE1E1A9-6061-4DDE-A38A-E481A5338CDB}" type="slidenum">
              <a:rPr lang="it-IT" altLang="it-IT">
                <a:solidFill>
                  <a:srgbClr val="000000"/>
                </a:solidFill>
              </a:rPr>
              <a:pPr eaLnBrk="1" hangingPunct="1">
                <a:spcBef>
                  <a:spcPct val="0"/>
                </a:spcBef>
              </a:pPr>
              <a:t>10</a:t>
            </a:fld>
            <a:endParaRPr lang="it-IT" altLang="it-IT">
              <a:solidFill>
                <a:srgbClr val="000000"/>
              </a:solidFill>
            </a:endParaRPr>
          </a:p>
        </p:txBody>
      </p:sp>
      <p:sp>
        <p:nvSpPr>
          <p:cNvPr id="44035" name="Rectangle 1"/>
          <p:cNvSpPr>
            <a:spLocks noGrp="1" noRot="1" noChangeAspect="1" noChangeArrowheads="1" noTextEdit="1"/>
          </p:cNvSpPr>
          <p:nvPr>
            <p:ph type="sldImg"/>
          </p:nvPr>
        </p:nvSpPr>
        <p:spPr>
          <a:xfrm>
            <a:off x="1143000" y="685800"/>
            <a:ext cx="4573588"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6" name="Rectangle 2"/>
          <p:cNvSpPr>
            <a:spLocks noGrp="1" noChangeArrowheads="1"/>
          </p:cNvSpPr>
          <p:nvPr>
            <p:ph type="body" idx="1"/>
          </p:nvPr>
        </p:nvSpPr>
        <p:spPr>
          <a:xfrm>
            <a:off x="685480" y="4343144"/>
            <a:ext cx="5488643" cy="41164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spcAft>
                <a:spcPts val="600"/>
              </a:spcAft>
            </a:pPr>
            <a:endParaRPr lang="en-US" altLang="it-IT" sz="1400" b="1" smtClean="0">
              <a:ea typeface="ＭＳ Ｐゴシック" pitchFamily="34" charset="-128"/>
            </a:endParaRPr>
          </a:p>
        </p:txBody>
      </p:sp>
      <p:sp>
        <p:nvSpPr>
          <p:cNvPr id="45059" name="Slide Image Placeholder 4"/>
          <p:cNvSpPr>
            <a:spLocks noGrp="1" noRot="1" noChangeAspect="1" noTextEdit="1"/>
          </p:cNvSpPr>
          <p:nvPr>
            <p:ph type="sldImg"/>
          </p:nvPr>
        </p:nvSpPr>
        <p:spPr>
          <a:xfrm>
            <a:off x="1143000" y="685800"/>
            <a:ext cx="4572000" cy="3429000"/>
          </a:xfr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B96CFB-B888-40B7-8C20-526B8C509E7D}" type="slidenum">
              <a:rPr lang="it-IT">
                <a:solidFill>
                  <a:srgbClr val="FFFFFF"/>
                </a:solidFill>
              </a:rPr>
              <a:pPr>
                <a:defRPr/>
              </a:pPr>
              <a:t>‹#›</a:t>
            </a:fld>
            <a:endParaRPr lang="it-IT">
              <a:solidFill>
                <a:srgbClr val="FFFFFF"/>
              </a:solidFill>
            </a:endParaRPr>
          </a:p>
        </p:txBody>
      </p:sp>
    </p:spTree>
    <p:extLst>
      <p:ext uri="{BB962C8B-B14F-4D97-AF65-F5344CB8AC3E}">
        <p14:creationId xmlns:p14="http://schemas.microsoft.com/office/powerpoint/2010/main" val="3736457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FD451C-3343-44BC-A2A8-EF1BD707DA02}" type="slidenum">
              <a:rPr lang="it-IT">
                <a:solidFill>
                  <a:srgbClr val="FFFFFF"/>
                </a:solidFill>
              </a:rPr>
              <a:pPr>
                <a:defRPr/>
              </a:pPr>
              <a:t>‹#›</a:t>
            </a:fld>
            <a:endParaRPr lang="it-IT">
              <a:solidFill>
                <a:srgbClr val="FFFFFF"/>
              </a:solidFill>
            </a:endParaRPr>
          </a:p>
        </p:txBody>
      </p:sp>
    </p:spTree>
    <p:extLst>
      <p:ext uri="{BB962C8B-B14F-4D97-AF65-F5344CB8AC3E}">
        <p14:creationId xmlns:p14="http://schemas.microsoft.com/office/powerpoint/2010/main" val="801819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76F76A-90D2-4CC9-A45E-9195D0050193}" type="slidenum">
              <a:rPr lang="it-IT">
                <a:solidFill>
                  <a:srgbClr val="FFFFFF"/>
                </a:solidFill>
              </a:rPr>
              <a:pPr>
                <a:defRPr/>
              </a:pPr>
              <a:t>‹#›</a:t>
            </a:fld>
            <a:endParaRPr lang="it-IT">
              <a:solidFill>
                <a:srgbClr val="FFFFFF"/>
              </a:solidFill>
            </a:endParaRPr>
          </a:p>
        </p:txBody>
      </p:sp>
    </p:spTree>
    <p:extLst>
      <p:ext uri="{BB962C8B-B14F-4D97-AF65-F5344CB8AC3E}">
        <p14:creationId xmlns:p14="http://schemas.microsoft.com/office/powerpoint/2010/main" val="4188094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9588A8-F766-47FB-9663-EA505782F76A}" type="slidenum">
              <a:rPr lang="it-IT">
                <a:solidFill>
                  <a:srgbClr val="FFFFFF"/>
                </a:solidFill>
              </a:rPr>
              <a:pPr>
                <a:defRPr/>
              </a:pPr>
              <a:t>‹#›</a:t>
            </a:fld>
            <a:endParaRPr lang="it-IT">
              <a:solidFill>
                <a:srgbClr val="FFFFFF"/>
              </a:solidFill>
            </a:endParaRPr>
          </a:p>
        </p:txBody>
      </p:sp>
    </p:spTree>
    <p:extLst>
      <p:ext uri="{BB962C8B-B14F-4D97-AF65-F5344CB8AC3E}">
        <p14:creationId xmlns:p14="http://schemas.microsoft.com/office/powerpoint/2010/main" val="473493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356EBA-0AD9-4DB0-B0D9-60FFDAD04C2F}" type="slidenum">
              <a:rPr lang="it-IT">
                <a:solidFill>
                  <a:srgbClr val="FFFFFF"/>
                </a:solidFill>
              </a:rPr>
              <a:pPr>
                <a:defRPr/>
              </a:pPr>
              <a:t>‹#›</a:t>
            </a:fld>
            <a:endParaRPr lang="it-IT">
              <a:solidFill>
                <a:srgbClr val="FFFFFF"/>
              </a:solidFill>
            </a:endParaRPr>
          </a:p>
        </p:txBody>
      </p:sp>
    </p:spTree>
    <p:extLst>
      <p:ext uri="{BB962C8B-B14F-4D97-AF65-F5344CB8AC3E}">
        <p14:creationId xmlns:p14="http://schemas.microsoft.com/office/powerpoint/2010/main" val="617252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0A27FF-5547-4861-96DE-246E78BBAA47}" type="slidenum">
              <a:rPr lang="it-IT">
                <a:solidFill>
                  <a:srgbClr val="FFFFFF"/>
                </a:solidFill>
              </a:rPr>
              <a:pPr>
                <a:defRPr/>
              </a:pPr>
              <a:t>‹#›</a:t>
            </a:fld>
            <a:endParaRPr lang="it-IT">
              <a:solidFill>
                <a:srgbClr val="FFFFFF"/>
              </a:solidFill>
            </a:endParaRPr>
          </a:p>
        </p:txBody>
      </p:sp>
    </p:spTree>
    <p:extLst>
      <p:ext uri="{BB962C8B-B14F-4D97-AF65-F5344CB8AC3E}">
        <p14:creationId xmlns:p14="http://schemas.microsoft.com/office/powerpoint/2010/main" val="4164152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CF3196B-DCAE-41B6-8909-4B8B3343D047}" type="slidenum">
              <a:rPr lang="it-IT">
                <a:solidFill>
                  <a:srgbClr val="FFFFFF"/>
                </a:solidFill>
              </a:rPr>
              <a:pPr>
                <a:defRPr/>
              </a:pPr>
              <a:t>‹#›</a:t>
            </a:fld>
            <a:endParaRPr lang="it-IT">
              <a:solidFill>
                <a:srgbClr val="FFFFFF"/>
              </a:solidFill>
            </a:endParaRPr>
          </a:p>
        </p:txBody>
      </p:sp>
    </p:spTree>
    <p:extLst>
      <p:ext uri="{BB962C8B-B14F-4D97-AF65-F5344CB8AC3E}">
        <p14:creationId xmlns:p14="http://schemas.microsoft.com/office/powerpoint/2010/main" val="3359236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86C459A-3D99-4EEA-8964-7918D9611E6B}" type="slidenum">
              <a:rPr lang="it-IT">
                <a:solidFill>
                  <a:srgbClr val="FFFFFF"/>
                </a:solidFill>
              </a:rPr>
              <a:pPr>
                <a:defRPr/>
              </a:pPr>
              <a:t>‹#›</a:t>
            </a:fld>
            <a:endParaRPr lang="it-IT">
              <a:solidFill>
                <a:srgbClr val="FFFFFF"/>
              </a:solidFill>
            </a:endParaRPr>
          </a:p>
        </p:txBody>
      </p:sp>
    </p:spTree>
    <p:extLst>
      <p:ext uri="{BB962C8B-B14F-4D97-AF65-F5344CB8AC3E}">
        <p14:creationId xmlns:p14="http://schemas.microsoft.com/office/powerpoint/2010/main" val="1206134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B49E376-C919-4038-9F0B-15CC8FE132E8}" type="slidenum">
              <a:rPr lang="it-IT">
                <a:solidFill>
                  <a:srgbClr val="FFFFFF"/>
                </a:solidFill>
              </a:rPr>
              <a:pPr>
                <a:defRPr/>
              </a:pPr>
              <a:t>‹#›</a:t>
            </a:fld>
            <a:endParaRPr lang="it-IT">
              <a:solidFill>
                <a:srgbClr val="FFFFFF"/>
              </a:solidFill>
            </a:endParaRPr>
          </a:p>
        </p:txBody>
      </p:sp>
    </p:spTree>
    <p:extLst>
      <p:ext uri="{BB962C8B-B14F-4D97-AF65-F5344CB8AC3E}">
        <p14:creationId xmlns:p14="http://schemas.microsoft.com/office/powerpoint/2010/main" val="2915626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E4E6625-88D0-452B-9E18-E3546AB3190D}" type="slidenum">
              <a:rPr lang="it-IT">
                <a:solidFill>
                  <a:srgbClr val="FFFFFF"/>
                </a:solidFill>
              </a:rPr>
              <a:pPr>
                <a:defRPr/>
              </a:pPr>
              <a:t>‹#›</a:t>
            </a:fld>
            <a:endParaRPr lang="it-IT">
              <a:solidFill>
                <a:srgbClr val="FFFFFF"/>
              </a:solidFill>
            </a:endParaRPr>
          </a:p>
        </p:txBody>
      </p:sp>
    </p:spTree>
    <p:extLst>
      <p:ext uri="{BB962C8B-B14F-4D97-AF65-F5344CB8AC3E}">
        <p14:creationId xmlns:p14="http://schemas.microsoft.com/office/powerpoint/2010/main" val="2161716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F36B53-9DF1-4D97-885C-049556481843}" type="slidenum">
              <a:rPr lang="it-IT">
                <a:solidFill>
                  <a:srgbClr val="FFFFFF"/>
                </a:solidFill>
              </a:rPr>
              <a:pPr>
                <a:defRPr/>
              </a:pPr>
              <a:t>‹#›</a:t>
            </a:fld>
            <a:endParaRPr lang="it-IT">
              <a:solidFill>
                <a:srgbClr val="FFFFFF"/>
              </a:solidFill>
            </a:endParaRPr>
          </a:p>
        </p:txBody>
      </p:sp>
    </p:spTree>
    <p:extLst>
      <p:ext uri="{BB962C8B-B14F-4D97-AF65-F5344CB8AC3E}">
        <p14:creationId xmlns:p14="http://schemas.microsoft.com/office/powerpoint/2010/main" val="483751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itchFamily="34" charset="0"/>
                <a:ea typeface="ＭＳ Ｐゴシック" pitchFamily="68" charset="-128"/>
                <a:cs typeface="+mn-cs"/>
              </a:defRPr>
            </a:lvl1pPr>
          </a:lstStyle>
          <a:p>
            <a:pPr fontAlgn="base">
              <a:spcBef>
                <a:spcPct val="0"/>
              </a:spcBef>
              <a:spcAft>
                <a:spcPct val="0"/>
              </a:spcAft>
              <a:defRPr/>
            </a:pPr>
            <a:endParaRPr lang="it-IT">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ＭＳ Ｐゴシック" pitchFamily="68" charset="-128"/>
                <a:cs typeface="+mn-cs"/>
              </a:defRPr>
            </a:lvl1pPr>
          </a:lstStyle>
          <a:p>
            <a:pPr fontAlgn="base">
              <a:spcBef>
                <a:spcPct val="0"/>
              </a:spcBef>
              <a:spcAft>
                <a:spcPct val="0"/>
              </a:spcAft>
              <a:defRPr/>
            </a:pPr>
            <a:endParaRPr lang="it-IT">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68" charset="-128"/>
                <a:cs typeface="+mn-cs"/>
              </a:defRPr>
            </a:lvl1pPr>
          </a:lstStyle>
          <a:p>
            <a:pPr fontAlgn="base">
              <a:spcBef>
                <a:spcPct val="0"/>
              </a:spcBef>
              <a:spcAft>
                <a:spcPct val="0"/>
              </a:spcAft>
              <a:defRPr/>
            </a:pPr>
            <a:fld id="{654C432A-D7BD-473C-BDE0-8D58AB24C8D8}" type="slidenum">
              <a:rPr lang="it-IT">
                <a:solidFill>
                  <a:srgbClr val="FFFFFF"/>
                </a:solidFill>
              </a:rPr>
              <a:pPr fontAlgn="base">
                <a:spcBef>
                  <a:spcPct val="0"/>
                </a:spcBef>
                <a:spcAft>
                  <a:spcPct val="0"/>
                </a:spcAft>
                <a:defRPr/>
              </a:pPr>
              <a:t>‹#›</a:t>
            </a:fld>
            <a:endParaRPr lang="it-IT">
              <a:solidFill>
                <a:srgbClr val="FFFFFF"/>
              </a:solidFill>
            </a:endParaRPr>
          </a:p>
        </p:txBody>
      </p:sp>
    </p:spTree>
    <p:extLst>
      <p:ext uri="{BB962C8B-B14F-4D97-AF65-F5344CB8AC3E}">
        <p14:creationId xmlns:p14="http://schemas.microsoft.com/office/powerpoint/2010/main" val="772551907"/>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68" charset="-128"/>
          <a:cs typeface="ＭＳ Ｐゴシック" pitchFamily="68" charset="-128"/>
        </a:defRPr>
      </a:lvl1pPr>
      <a:lvl2pPr algn="ctr" rtl="0" eaLnBrk="0" fontAlgn="base" hangingPunct="0">
        <a:spcBef>
          <a:spcPct val="0"/>
        </a:spcBef>
        <a:spcAft>
          <a:spcPct val="0"/>
        </a:spcAft>
        <a:defRPr sz="4400">
          <a:solidFill>
            <a:schemeClr val="tx2"/>
          </a:solidFill>
          <a:latin typeface="Arial" charset="0"/>
          <a:ea typeface="ＭＳ Ｐゴシック" pitchFamily="68" charset="-128"/>
          <a:cs typeface="ＭＳ Ｐゴシック" pitchFamily="68" charset="-128"/>
        </a:defRPr>
      </a:lvl2pPr>
      <a:lvl3pPr algn="ctr" rtl="0" eaLnBrk="0" fontAlgn="base" hangingPunct="0">
        <a:spcBef>
          <a:spcPct val="0"/>
        </a:spcBef>
        <a:spcAft>
          <a:spcPct val="0"/>
        </a:spcAft>
        <a:defRPr sz="4400">
          <a:solidFill>
            <a:schemeClr val="tx2"/>
          </a:solidFill>
          <a:latin typeface="Arial" charset="0"/>
          <a:ea typeface="ＭＳ Ｐゴシック" pitchFamily="68" charset="-128"/>
          <a:cs typeface="ＭＳ Ｐゴシック" pitchFamily="68" charset="-128"/>
        </a:defRPr>
      </a:lvl3pPr>
      <a:lvl4pPr algn="ctr" rtl="0" eaLnBrk="0" fontAlgn="base" hangingPunct="0">
        <a:spcBef>
          <a:spcPct val="0"/>
        </a:spcBef>
        <a:spcAft>
          <a:spcPct val="0"/>
        </a:spcAft>
        <a:defRPr sz="4400">
          <a:solidFill>
            <a:schemeClr val="tx2"/>
          </a:solidFill>
          <a:latin typeface="Arial" charset="0"/>
          <a:ea typeface="ＭＳ Ｐゴシック" pitchFamily="68" charset="-128"/>
          <a:cs typeface="ＭＳ Ｐゴシック" pitchFamily="68" charset="-128"/>
        </a:defRPr>
      </a:lvl4pPr>
      <a:lvl5pPr algn="ctr" rtl="0" eaLnBrk="0" fontAlgn="base" hangingPunct="0">
        <a:spcBef>
          <a:spcPct val="0"/>
        </a:spcBef>
        <a:spcAft>
          <a:spcPct val="0"/>
        </a:spcAft>
        <a:defRPr sz="4400">
          <a:solidFill>
            <a:schemeClr val="tx2"/>
          </a:solidFill>
          <a:latin typeface="Arial" charset="0"/>
          <a:ea typeface="ＭＳ Ｐゴシック" pitchFamily="68" charset="-128"/>
          <a:cs typeface="ＭＳ Ｐゴシック" pitchFamily="68"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8" charset="-128"/>
          <a:cs typeface="ＭＳ Ｐゴシック" pitchFamily="6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66"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66"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66"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6" charset="-128"/>
          <a:cs typeface="ＭＳ Ｐゴシック"/>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wmf"/><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ChangeArrowheads="1"/>
          </p:cNvSpPr>
          <p:nvPr/>
        </p:nvSpPr>
        <p:spPr bwMode="auto">
          <a:xfrm>
            <a:off x="683568" y="1052736"/>
            <a:ext cx="8101012" cy="1569660"/>
          </a:xfrm>
          <a:prstGeom prst="rect">
            <a:avLst/>
          </a:prstGeom>
          <a:noFill/>
          <a:ln w="9525" cap="flat" cmpd="sng" algn="ctr">
            <a:noFill/>
            <a:prstDash val="solid"/>
            <a:miter lim="800000"/>
            <a:headEnd/>
            <a:tailEnd/>
          </a:ln>
          <a:effectLst/>
        </p:spPr>
        <p:txBody>
          <a:bodyPr anchor="ctr">
            <a:spAutoFit/>
          </a:bodyPr>
          <a:lstStyle/>
          <a:p>
            <a:pPr algn="ctr" eaLnBrk="0" fontAlgn="base" hangingPunct="0">
              <a:spcBef>
                <a:spcPct val="0"/>
              </a:spcBef>
              <a:spcAft>
                <a:spcPct val="0"/>
              </a:spcAft>
              <a:defRPr/>
            </a:pPr>
            <a:r>
              <a:rPr lang="en-US" sz="3200" b="1" dirty="0" smtClean="0">
                <a:solidFill>
                  <a:srgbClr val="AAFFFF"/>
                </a:solidFill>
                <a:effectLst>
                  <a:outerShdw blurRad="38100" dist="38100" dir="2700000" algn="tl">
                    <a:srgbClr val="000000">
                      <a:alpha val="43137"/>
                    </a:srgbClr>
                  </a:outerShdw>
                </a:effectLst>
                <a:ea typeface="ＭＳ Ｐゴシック" pitchFamily="68" charset="-128"/>
                <a:cs typeface="Times New Roman" pitchFamily="18" charset="0"/>
              </a:rPr>
              <a:t>ACT – EAT brief intervention </a:t>
            </a:r>
            <a:r>
              <a:rPr lang="en-US" sz="3200" b="1" dirty="0">
                <a:solidFill>
                  <a:srgbClr val="AAFFFF"/>
                </a:solidFill>
                <a:effectLst>
                  <a:outerShdw blurRad="38100" dist="38100" dir="2700000" algn="tl">
                    <a:srgbClr val="000000">
                      <a:alpha val="43137"/>
                    </a:srgbClr>
                  </a:outerShdw>
                </a:effectLst>
                <a:ea typeface="ＭＳ Ｐゴシック" pitchFamily="68" charset="-128"/>
                <a:cs typeface="Times New Roman" pitchFamily="18" charset="0"/>
              </a:rPr>
              <a:t>based on Acceptance and Commitment Therapy </a:t>
            </a:r>
            <a:r>
              <a:rPr lang="en-US" sz="3200" b="1" dirty="0" smtClean="0">
                <a:solidFill>
                  <a:srgbClr val="AAFFFF"/>
                </a:solidFill>
                <a:effectLst>
                  <a:outerShdw blurRad="38100" dist="38100" dir="2700000" algn="tl">
                    <a:srgbClr val="000000">
                      <a:alpha val="43137"/>
                    </a:srgbClr>
                  </a:outerShdw>
                </a:effectLst>
                <a:ea typeface="ＭＳ Ｐゴシック" pitchFamily="68" charset="-128"/>
                <a:cs typeface="Times New Roman" pitchFamily="18" charset="0"/>
              </a:rPr>
              <a:t>for </a:t>
            </a:r>
            <a:r>
              <a:rPr lang="en-US" sz="3200" b="1" dirty="0">
                <a:solidFill>
                  <a:srgbClr val="AAFFFF"/>
                </a:solidFill>
                <a:effectLst>
                  <a:outerShdw blurRad="38100" dist="38100" dir="2700000" algn="tl">
                    <a:srgbClr val="000000">
                      <a:alpha val="43137"/>
                    </a:srgbClr>
                  </a:outerShdw>
                </a:effectLst>
                <a:ea typeface="ＭＳ Ｐゴシック" pitchFamily="68" charset="-128"/>
                <a:cs typeface="Times New Roman" pitchFamily="18" charset="0"/>
              </a:rPr>
              <a:t>weight </a:t>
            </a:r>
            <a:r>
              <a:rPr lang="en-US" sz="3200" b="1" dirty="0" smtClean="0">
                <a:solidFill>
                  <a:srgbClr val="AAFFFF"/>
                </a:solidFill>
                <a:effectLst>
                  <a:outerShdw blurRad="38100" dist="38100" dir="2700000" algn="tl">
                    <a:srgbClr val="000000">
                      <a:alpha val="43137"/>
                    </a:srgbClr>
                  </a:outerShdw>
                </a:effectLst>
                <a:ea typeface="ＭＳ Ｐゴシック" pitchFamily="68" charset="-128"/>
                <a:cs typeface="Times New Roman" pitchFamily="18" charset="0"/>
              </a:rPr>
              <a:t>loss in cancer patients </a:t>
            </a:r>
            <a:endParaRPr lang="en-US" sz="4400" dirty="0">
              <a:solidFill>
                <a:srgbClr val="AAFFFF"/>
              </a:solidFill>
              <a:effectLst>
                <a:outerShdw blurRad="38100" dist="38100" dir="2700000" algn="tl">
                  <a:srgbClr val="000000">
                    <a:alpha val="43137"/>
                  </a:srgbClr>
                </a:outerShdw>
              </a:effectLst>
              <a:ea typeface="ＭＳ Ｐゴシック" pitchFamily="68" charset="-128"/>
            </a:endParaRPr>
          </a:p>
        </p:txBody>
      </p:sp>
      <p:sp>
        <p:nvSpPr>
          <p:cNvPr id="7" name="Rectangle 3"/>
          <p:cNvSpPr txBox="1">
            <a:spLocks noChangeArrowheads="1"/>
          </p:cNvSpPr>
          <p:nvPr/>
        </p:nvSpPr>
        <p:spPr bwMode="auto">
          <a:xfrm>
            <a:off x="162807" y="2636912"/>
            <a:ext cx="8820472" cy="252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ＭＳ Ｐゴシック" pitchFamily="68" charset="-128"/>
                <a:cs typeface="ＭＳ Ｐゴシック" pitchFamily="68" charset="-128"/>
              </a:defRPr>
            </a:lvl1pPr>
            <a:lvl2pPr marL="457200" indent="0" algn="ctr" rtl="0" eaLnBrk="0" fontAlgn="base" hangingPunct="0">
              <a:spcBef>
                <a:spcPct val="20000"/>
              </a:spcBef>
              <a:spcAft>
                <a:spcPct val="0"/>
              </a:spcAft>
              <a:buNone/>
              <a:defRPr sz="2800">
                <a:solidFill>
                  <a:schemeClr val="tx1"/>
                </a:solidFill>
                <a:latin typeface="+mn-lt"/>
                <a:ea typeface="ＭＳ Ｐゴシック" pitchFamily="66" charset="-128"/>
                <a:cs typeface="ＭＳ Ｐゴシック"/>
              </a:defRPr>
            </a:lvl2pPr>
            <a:lvl3pPr marL="914400" indent="0" algn="ctr" rtl="0" eaLnBrk="0" fontAlgn="base" hangingPunct="0">
              <a:spcBef>
                <a:spcPct val="20000"/>
              </a:spcBef>
              <a:spcAft>
                <a:spcPct val="0"/>
              </a:spcAft>
              <a:buNone/>
              <a:defRPr sz="2400">
                <a:solidFill>
                  <a:schemeClr val="tx1"/>
                </a:solidFill>
                <a:latin typeface="+mn-lt"/>
                <a:ea typeface="ＭＳ Ｐゴシック" pitchFamily="66" charset="-128"/>
                <a:cs typeface="ＭＳ Ｐゴシック"/>
              </a:defRPr>
            </a:lvl3pPr>
            <a:lvl4pPr marL="1371600" indent="0" algn="ctr" rtl="0" eaLnBrk="0" fontAlgn="base" hangingPunct="0">
              <a:spcBef>
                <a:spcPct val="20000"/>
              </a:spcBef>
              <a:spcAft>
                <a:spcPct val="0"/>
              </a:spcAft>
              <a:buNone/>
              <a:defRPr sz="2000">
                <a:solidFill>
                  <a:schemeClr val="tx1"/>
                </a:solidFill>
                <a:latin typeface="+mn-lt"/>
                <a:ea typeface="ＭＳ Ｐゴシック" pitchFamily="66" charset="-128"/>
                <a:cs typeface="ＭＳ Ｐゴシック"/>
              </a:defRPr>
            </a:lvl4pPr>
            <a:lvl5pPr marL="1828800" indent="0" algn="ctr" rtl="0" eaLnBrk="0" fontAlgn="base" hangingPunct="0">
              <a:spcBef>
                <a:spcPct val="20000"/>
              </a:spcBef>
              <a:spcAft>
                <a:spcPct val="0"/>
              </a:spcAft>
              <a:buNone/>
              <a:defRPr sz="2000">
                <a:solidFill>
                  <a:schemeClr val="tx1"/>
                </a:solidFill>
                <a:latin typeface="+mn-lt"/>
                <a:ea typeface="ＭＳ Ｐゴシック" pitchFamily="66" charset="-128"/>
                <a:cs typeface="ＭＳ Ｐゴシック"/>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r>
              <a:rPr lang="it-IT" altLang="it-IT" sz="2400" kern="0" dirty="0" smtClean="0">
                <a:solidFill>
                  <a:schemeClr val="accent6">
                    <a:lumMod val="20000"/>
                    <a:lumOff val="80000"/>
                  </a:schemeClr>
                </a:solidFill>
                <a:latin typeface="Tahoma" charset="0"/>
              </a:rPr>
              <a:t>Giuseppe Deledda</a:t>
            </a:r>
            <a:r>
              <a:rPr lang="it-IT" altLang="it-IT" sz="2400" kern="0" baseline="30000" dirty="0" smtClean="0">
                <a:solidFill>
                  <a:schemeClr val="accent6">
                    <a:lumMod val="20000"/>
                    <a:lumOff val="80000"/>
                  </a:schemeClr>
                </a:solidFill>
                <a:latin typeface="Calibri" charset="0"/>
                <a:cs typeface="Arial" charset="0"/>
              </a:rPr>
              <a:t>1</a:t>
            </a:r>
            <a:r>
              <a:rPr lang="it-IT" altLang="it-IT" sz="2400" kern="0" dirty="0" smtClean="0">
                <a:solidFill>
                  <a:schemeClr val="accent6">
                    <a:lumMod val="20000"/>
                    <a:lumOff val="80000"/>
                  </a:schemeClr>
                </a:solidFill>
                <a:latin typeface="Tahoma" charset="0"/>
                <a:cs typeface="Arial" charset="0"/>
              </a:rPr>
              <a:t>, Chiara Anselmi</a:t>
            </a:r>
            <a:r>
              <a:rPr lang="it-IT" altLang="it-IT" sz="2400" kern="0" baseline="30000" dirty="0" smtClean="0">
                <a:solidFill>
                  <a:schemeClr val="accent6">
                    <a:lumMod val="20000"/>
                    <a:lumOff val="80000"/>
                  </a:schemeClr>
                </a:solidFill>
                <a:latin typeface="Calibri" charset="0"/>
                <a:cs typeface="Arial" charset="0"/>
              </a:rPr>
              <a:t>2</a:t>
            </a:r>
            <a:r>
              <a:rPr lang="it-IT" altLang="it-IT" sz="2400" kern="0" dirty="0" smtClean="0">
                <a:solidFill>
                  <a:schemeClr val="accent6">
                    <a:lumMod val="20000"/>
                    <a:lumOff val="80000"/>
                  </a:schemeClr>
                </a:solidFill>
                <a:latin typeface="Tahoma" charset="0"/>
                <a:cs typeface="Arial" charset="0"/>
              </a:rPr>
              <a:t>, Federica Maccadanza</a:t>
            </a:r>
            <a:r>
              <a:rPr lang="it-IT" altLang="it-IT" sz="2400" kern="0" baseline="30000" dirty="0" smtClean="0">
                <a:solidFill>
                  <a:schemeClr val="accent6">
                    <a:lumMod val="20000"/>
                    <a:lumOff val="80000"/>
                  </a:schemeClr>
                </a:solidFill>
                <a:latin typeface="Calibri" charset="0"/>
                <a:cs typeface="Arial" charset="0"/>
              </a:rPr>
              <a:t>1</a:t>
            </a:r>
            <a:r>
              <a:rPr lang="it-IT" altLang="it-IT" sz="2400" kern="0" dirty="0" smtClean="0">
                <a:solidFill>
                  <a:schemeClr val="accent6">
                    <a:lumMod val="20000"/>
                    <a:lumOff val="80000"/>
                  </a:schemeClr>
                </a:solidFill>
                <a:latin typeface="Tahoma" charset="0"/>
                <a:cs typeface="Arial" charset="0"/>
              </a:rPr>
              <a:t>, </a:t>
            </a:r>
          </a:p>
          <a:p>
            <a:r>
              <a:rPr lang="it-IT" altLang="it-IT" sz="2400" kern="0" dirty="0" smtClean="0">
                <a:solidFill>
                  <a:schemeClr val="accent6">
                    <a:lumMod val="20000"/>
                    <a:lumOff val="80000"/>
                  </a:schemeClr>
                </a:solidFill>
                <a:latin typeface="Tahoma" charset="0"/>
                <a:cs typeface="Arial" charset="0"/>
              </a:rPr>
              <a:t>Angela Di Canio</a:t>
            </a:r>
            <a:r>
              <a:rPr lang="it-IT" altLang="it-IT" sz="2400" kern="0" baseline="30000" dirty="0" smtClean="0">
                <a:solidFill>
                  <a:schemeClr val="accent6">
                    <a:lumMod val="20000"/>
                    <a:lumOff val="80000"/>
                  </a:schemeClr>
                </a:solidFill>
                <a:latin typeface="Calibri" charset="0"/>
                <a:cs typeface="Arial" charset="0"/>
              </a:rPr>
              <a:t>1</a:t>
            </a:r>
            <a:r>
              <a:rPr lang="it-IT" altLang="it-IT" sz="2400" kern="0" dirty="0" smtClean="0">
                <a:solidFill>
                  <a:schemeClr val="accent6">
                    <a:lumMod val="20000"/>
                    <a:lumOff val="80000"/>
                  </a:schemeClr>
                </a:solidFill>
                <a:latin typeface="Tahoma" charset="0"/>
                <a:cs typeface="Arial" charset="0"/>
              </a:rPr>
              <a:t>, Stefania Gori</a:t>
            </a:r>
            <a:r>
              <a:rPr lang="it-IT" altLang="it-IT" sz="2400" kern="0" baseline="30000" dirty="0" smtClean="0">
                <a:solidFill>
                  <a:schemeClr val="accent6">
                    <a:lumMod val="20000"/>
                    <a:lumOff val="80000"/>
                  </a:schemeClr>
                </a:solidFill>
                <a:latin typeface="Calibri" charset="0"/>
                <a:cs typeface="Arial" charset="0"/>
              </a:rPr>
              <a:t>3</a:t>
            </a:r>
          </a:p>
          <a:p>
            <a:endParaRPr lang="en-US" altLang="it-IT" sz="2400" kern="0" baseline="30000" dirty="0" smtClean="0">
              <a:solidFill>
                <a:schemeClr val="accent6">
                  <a:lumMod val="20000"/>
                  <a:lumOff val="80000"/>
                </a:schemeClr>
              </a:solidFill>
              <a:latin typeface="Calibri" charset="0"/>
              <a:cs typeface="Arial" charset="0"/>
            </a:endParaRPr>
          </a:p>
          <a:p>
            <a:pPr marL="800100" lvl="1" indent="-342900" algn="l">
              <a:buFontTx/>
              <a:buAutoNum type="arabicPeriod"/>
            </a:pPr>
            <a:r>
              <a:rPr lang="en-US" altLang="it-IT" sz="1400" i="1" kern="0" dirty="0" smtClean="0">
                <a:solidFill>
                  <a:schemeClr val="accent6">
                    <a:lumMod val="20000"/>
                    <a:lumOff val="80000"/>
                  </a:schemeClr>
                </a:solidFill>
                <a:cs typeface="Arial" charset="0"/>
              </a:rPr>
              <a:t>Service Clinical Psychology</a:t>
            </a:r>
          </a:p>
          <a:p>
            <a:pPr marL="800100" lvl="1" indent="-342900" algn="l">
              <a:buFontTx/>
              <a:buAutoNum type="arabicPeriod"/>
            </a:pPr>
            <a:r>
              <a:rPr lang="it-IT" altLang="it-IT" sz="1400" i="1" kern="0" dirty="0" err="1">
                <a:solidFill>
                  <a:schemeClr val="accent6">
                    <a:lumMod val="20000"/>
                    <a:lumOff val="80000"/>
                  </a:schemeClr>
                </a:solidFill>
                <a:cs typeface="Arial" charset="0"/>
              </a:rPr>
              <a:t>Department</a:t>
            </a:r>
            <a:r>
              <a:rPr lang="it-IT" altLang="it-IT" sz="1400" i="1" kern="0" dirty="0">
                <a:solidFill>
                  <a:schemeClr val="accent6">
                    <a:lumMod val="20000"/>
                    <a:lumOff val="80000"/>
                  </a:schemeClr>
                </a:solidFill>
                <a:cs typeface="Arial" charset="0"/>
              </a:rPr>
              <a:t> of Medicine </a:t>
            </a:r>
            <a:r>
              <a:rPr lang="it-IT" altLang="it-IT" sz="1400" i="1" kern="0" dirty="0" err="1">
                <a:solidFill>
                  <a:schemeClr val="accent6">
                    <a:lumMod val="20000"/>
                    <a:lumOff val="80000"/>
                  </a:schemeClr>
                </a:solidFill>
                <a:cs typeface="Arial" charset="0"/>
              </a:rPr>
              <a:t>Clinical</a:t>
            </a:r>
            <a:r>
              <a:rPr lang="it-IT" altLang="it-IT" sz="1400" i="1" kern="0" dirty="0">
                <a:solidFill>
                  <a:schemeClr val="accent6">
                    <a:lumMod val="20000"/>
                    <a:lumOff val="80000"/>
                  </a:schemeClr>
                </a:solidFill>
                <a:cs typeface="Arial" charset="0"/>
              </a:rPr>
              <a:t> </a:t>
            </a:r>
            <a:r>
              <a:rPr lang="it-IT" altLang="it-IT" sz="1400" i="1" kern="0" dirty="0" err="1">
                <a:solidFill>
                  <a:schemeClr val="accent6">
                    <a:lumMod val="20000"/>
                    <a:lumOff val="80000"/>
                  </a:schemeClr>
                </a:solidFill>
                <a:cs typeface="Arial" charset="0"/>
              </a:rPr>
              <a:t>Nutrition</a:t>
            </a:r>
            <a:r>
              <a:rPr lang="it-IT" altLang="it-IT" sz="1400" i="1" kern="0" dirty="0">
                <a:solidFill>
                  <a:schemeClr val="accent6">
                    <a:lumMod val="20000"/>
                    <a:lumOff val="80000"/>
                  </a:schemeClr>
                </a:solidFill>
                <a:cs typeface="Arial" charset="0"/>
              </a:rPr>
              <a:t> and </a:t>
            </a:r>
            <a:r>
              <a:rPr lang="it-IT" altLang="it-IT" sz="1400" i="1" kern="0" dirty="0" err="1" smtClean="0">
                <a:solidFill>
                  <a:schemeClr val="accent6">
                    <a:lumMod val="20000"/>
                    <a:lumOff val="80000"/>
                  </a:schemeClr>
                </a:solidFill>
                <a:cs typeface="Arial" charset="0"/>
              </a:rPr>
              <a:t>Dietetics</a:t>
            </a:r>
            <a:endParaRPr lang="it-IT" altLang="it-IT" sz="1400" i="1" kern="0" dirty="0" smtClean="0">
              <a:solidFill>
                <a:schemeClr val="accent6">
                  <a:lumMod val="20000"/>
                  <a:lumOff val="80000"/>
                </a:schemeClr>
              </a:solidFill>
              <a:cs typeface="Arial" charset="0"/>
            </a:endParaRPr>
          </a:p>
          <a:p>
            <a:pPr marL="800100" lvl="1" indent="-342900" algn="l">
              <a:buFontTx/>
              <a:buAutoNum type="arabicPeriod"/>
            </a:pPr>
            <a:r>
              <a:rPr lang="it-IT" altLang="it-IT" sz="1400" i="1" kern="0" dirty="0" smtClean="0">
                <a:solidFill>
                  <a:schemeClr val="accent6">
                    <a:lumMod val="20000"/>
                    <a:lumOff val="80000"/>
                  </a:schemeClr>
                </a:solidFill>
                <a:cs typeface="Arial" charset="0"/>
              </a:rPr>
              <a:t>U.O</a:t>
            </a:r>
            <a:r>
              <a:rPr lang="it-IT" altLang="it-IT" sz="1400" i="1" kern="0" dirty="0">
                <a:solidFill>
                  <a:schemeClr val="accent6">
                    <a:lumMod val="20000"/>
                    <a:lumOff val="80000"/>
                  </a:schemeClr>
                </a:solidFill>
                <a:cs typeface="Arial" charset="0"/>
              </a:rPr>
              <a:t>. </a:t>
            </a:r>
            <a:r>
              <a:rPr lang="it-IT" altLang="it-IT" sz="1400" i="1" kern="0" dirty="0" err="1">
                <a:solidFill>
                  <a:schemeClr val="accent6">
                    <a:lumMod val="20000"/>
                    <a:lumOff val="80000"/>
                  </a:schemeClr>
                </a:solidFill>
                <a:cs typeface="Arial" charset="0"/>
              </a:rPr>
              <a:t>Oncology</a:t>
            </a:r>
            <a:r>
              <a:rPr lang="it-IT" altLang="it-IT" sz="1400" i="1" kern="0" dirty="0">
                <a:solidFill>
                  <a:schemeClr val="accent6">
                    <a:lumMod val="20000"/>
                    <a:lumOff val="80000"/>
                  </a:schemeClr>
                </a:solidFill>
                <a:cs typeface="Arial" charset="0"/>
              </a:rPr>
              <a:t>,</a:t>
            </a:r>
            <a:endParaRPr lang="it-IT" altLang="it-IT" sz="1400" i="1" kern="0" dirty="0" smtClean="0">
              <a:solidFill>
                <a:schemeClr val="accent6">
                  <a:lumMod val="20000"/>
                  <a:lumOff val="80000"/>
                </a:schemeClr>
              </a:solidFill>
              <a:cs typeface="Arial" charset="0"/>
            </a:endParaRPr>
          </a:p>
          <a:p>
            <a:pPr eaLnBrk="1" hangingPunct="1">
              <a:defRPr/>
            </a:pPr>
            <a:r>
              <a:rPr lang="it-IT" sz="2000" i="1" kern="0" dirty="0" smtClean="0">
                <a:solidFill>
                  <a:schemeClr val="accent6">
                    <a:lumMod val="40000"/>
                    <a:lumOff val="60000"/>
                  </a:schemeClr>
                </a:solidFill>
                <a:effectLst>
                  <a:outerShdw blurRad="38100" dist="38100" dir="2700000" algn="tl">
                    <a:srgbClr val="000000"/>
                  </a:outerShdw>
                </a:effectLst>
              </a:rPr>
              <a:t>giuseppe.deledda@sacrocuore.it</a:t>
            </a:r>
          </a:p>
          <a:p>
            <a:pPr eaLnBrk="1" hangingPunct="1">
              <a:defRPr/>
            </a:pPr>
            <a:r>
              <a:rPr lang="en-US" sz="1800" kern="0" dirty="0" smtClean="0">
                <a:solidFill>
                  <a:schemeClr val="accent6">
                    <a:lumMod val="20000"/>
                    <a:lumOff val="80000"/>
                  </a:schemeClr>
                </a:solidFill>
                <a:effectLst>
                  <a:outerShdw blurRad="38100" dist="38100" dir="2700000" algn="tl">
                    <a:srgbClr val="000000"/>
                  </a:outerShdw>
                </a:effectLst>
              </a:rPr>
              <a:t>Symposium : ACT in Health Psychology</a:t>
            </a:r>
          </a:p>
          <a:p>
            <a:pPr eaLnBrk="1" hangingPunct="1">
              <a:spcBef>
                <a:spcPts val="0"/>
              </a:spcBef>
              <a:defRPr/>
            </a:pPr>
            <a:r>
              <a:rPr lang="en-US" sz="1800" kern="0" dirty="0" smtClean="0">
                <a:solidFill>
                  <a:schemeClr val="accent6">
                    <a:lumMod val="20000"/>
                    <a:lumOff val="80000"/>
                  </a:schemeClr>
                </a:solidFill>
                <a:effectLst>
                  <a:outerShdw blurRad="38100" dist="38100" dir="2700000" algn="tl">
                    <a:srgbClr val="000000"/>
                  </a:outerShdw>
                </a:effectLst>
              </a:rPr>
              <a:t>ACBS’s World Conference X in Washington, D.C, </a:t>
            </a:r>
          </a:p>
          <a:p>
            <a:pPr eaLnBrk="1" hangingPunct="1">
              <a:spcBef>
                <a:spcPts val="0"/>
              </a:spcBef>
              <a:defRPr/>
            </a:pPr>
            <a:r>
              <a:rPr lang="en-US" sz="1800" kern="0" dirty="0" smtClean="0">
                <a:solidFill>
                  <a:schemeClr val="accent6">
                    <a:lumMod val="20000"/>
                    <a:lumOff val="80000"/>
                  </a:schemeClr>
                </a:solidFill>
                <a:effectLst>
                  <a:outerShdw blurRad="38100" dist="38100" dir="2700000" algn="tl">
                    <a:srgbClr val="000000"/>
                  </a:outerShdw>
                </a:effectLst>
              </a:rPr>
              <a:t>June 22, 2014</a:t>
            </a:r>
            <a:endParaRPr lang="it-IT" sz="1800" kern="0" dirty="0" smtClean="0">
              <a:solidFill>
                <a:schemeClr val="accent6">
                  <a:lumMod val="20000"/>
                  <a:lumOff val="80000"/>
                </a:schemeClr>
              </a:solidFill>
              <a:effectLst>
                <a:outerShdw blurRad="38100" dist="38100" dir="2700000" algn="tl">
                  <a:srgbClr val="000000"/>
                </a:outerShdw>
              </a:effectLst>
            </a:endParaRPr>
          </a:p>
          <a:p>
            <a:pPr eaLnBrk="1" hangingPunct="1">
              <a:defRPr/>
            </a:pPr>
            <a:endParaRPr lang="en-US" sz="2800" kern="0" dirty="0" smtClean="0">
              <a:solidFill>
                <a:schemeClr val="accent6">
                  <a:lumMod val="20000"/>
                  <a:lumOff val="80000"/>
                </a:schemeClr>
              </a:solidFill>
              <a:effectLst>
                <a:outerShdw blurRad="38100" dist="38100" dir="2700000" algn="tl">
                  <a:srgbClr val="000000"/>
                </a:outerShdw>
              </a:effectLst>
            </a:endParaRPr>
          </a:p>
        </p:txBody>
      </p:sp>
      <p:sp>
        <p:nvSpPr>
          <p:cNvPr id="8" name="Text Box 5"/>
          <p:cNvSpPr txBox="1">
            <a:spLocks noChangeArrowheads="1"/>
          </p:cNvSpPr>
          <p:nvPr/>
        </p:nvSpPr>
        <p:spPr bwMode="auto">
          <a:xfrm>
            <a:off x="755576" y="80963"/>
            <a:ext cx="6019800" cy="369332"/>
          </a:xfrm>
          <a:prstGeom prst="rect">
            <a:avLst/>
          </a:prstGeom>
          <a:noFill/>
          <a:ln w="9525">
            <a:noFill/>
            <a:miter lim="800000"/>
            <a:headEnd/>
            <a:tailEnd/>
          </a:ln>
          <a:effectLst/>
        </p:spPr>
        <p:txBody>
          <a:bodyPr>
            <a:spAutoFit/>
          </a:bodyPr>
          <a:lstStyle/>
          <a:p>
            <a:r>
              <a:rPr lang="en-US" b="1" i="1" dirty="0" smtClean="0">
                <a:solidFill>
                  <a:schemeClr val="accent5">
                    <a:lumMod val="60000"/>
                    <a:lumOff val="40000"/>
                  </a:schemeClr>
                </a:solidFill>
                <a:cs typeface="Arial" charset="0"/>
              </a:rPr>
              <a:t>“</a:t>
            </a:r>
            <a:r>
              <a:rPr lang="en-US" b="1" i="1" dirty="0" err="1" smtClean="0">
                <a:solidFill>
                  <a:schemeClr val="accent5">
                    <a:lumMod val="60000"/>
                    <a:lumOff val="40000"/>
                  </a:schemeClr>
                </a:solidFill>
                <a:cs typeface="Arial" charset="0"/>
              </a:rPr>
              <a:t>Sacro</a:t>
            </a:r>
            <a:r>
              <a:rPr lang="en-US" b="1" i="1" dirty="0" smtClean="0">
                <a:solidFill>
                  <a:schemeClr val="accent5">
                    <a:lumMod val="60000"/>
                    <a:lumOff val="40000"/>
                  </a:schemeClr>
                </a:solidFill>
                <a:cs typeface="Arial" charset="0"/>
              </a:rPr>
              <a:t> </a:t>
            </a:r>
            <a:r>
              <a:rPr lang="en-US" b="1" i="1" dirty="0" err="1" smtClean="0">
                <a:solidFill>
                  <a:schemeClr val="accent5">
                    <a:lumMod val="60000"/>
                    <a:lumOff val="40000"/>
                  </a:schemeClr>
                </a:solidFill>
                <a:cs typeface="Arial" charset="0"/>
              </a:rPr>
              <a:t>Cuore</a:t>
            </a:r>
            <a:r>
              <a:rPr lang="en-US" b="1" i="1" dirty="0" smtClean="0">
                <a:solidFill>
                  <a:schemeClr val="accent5">
                    <a:lumMod val="60000"/>
                    <a:lumOff val="40000"/>
                  </a:schemeClr>
                </a:solidFill>
                <a:cs typeface="Arial" charset="0"/>
              </a:rPr>
              <a:t> - Don Calabria” Hospital,</a:t>
            </a:r>
            <a:r>
              <a:rPr lang="en-US" altLang="it-IT" b="1" i="1" dirty="0" smtClean="0">
                <a:solidFill>
                  <a:schemeClr val="accent5">
                    <a:lumMod val="60000"/>
                    <a:lumOff val="40000"/>
                  </a:schemeClr>
                </a:solidFill>
                <a:cs typeface="Arial" charset="0"/>
              </a:rPr>
              <a:t> </a:t>
            </a:r>
            <a:r>
              <a:rPr lang="en-US" altLang="it-IT" b="1" i="1" dirty="0" err="1" smtClean="0">
                <a:solidFill>
                  <a:schemeClr val="accent5">
                    <a:lumMod val="60000"/>
                    <a:lumOff val="40000"/>
                  </a:schemeClr>
                </a:solidFill>
                <a:cs typeface="Arial" charset="0"/>
              </a:rPr>
              <a:t>Negrar</a:t>
            </a:r>
            <a:r>
              <a:rPr lang="en-US" altLang="it-IT" b="1" i="1" dirty="0" smtClean="0">
                <a:solidFill>
                  <a:schemeClr val="accent5">
                    <a:lumMod val="60000"/>
                    <a:lumOff val="40000"/>
                  </a:schemeClr>
                </a:solidFill>
                <a:cs typeface="Arial" charset="0"/>
              </a:rPr>
              <a:t>, Verona, Italy,</a:t>
            </a:r>
          </a:p>
        </p:txBody>
      </p:sp>
      <p:pic>
        <p:nvPicPr>
          <p:cNvPr id="9" name="Immagine 13" descr="Negrar.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800" y="115888"/>
            <a:ext cx="57943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magine 9"/>
          <p:cNvPicPr>
            <a:picLocks noChangeAspect="1"/>
          </p:cNvPicPr>
          <p:nvPr/>
        </p:nvPicPr>
        <p:blipFill rotWithShape="1">
          <a:blip r:embed="rId3" cstate="print">
            <a:extLst>
              <a:ext uri="{28A0092B-C50C-407E-A947-70E740481C1C}">
                <a14:useLocalDpi xmlns:a14="http://schemas.microsoft.com/office/drawing/2010/main" val="0"/>
              </a:ext>
            </a:extLst>
          </a:blip>
          <a:srcRect b="38297"/>
          <a:stretch/>
        </p:blipFill>
        <p:spPr>
          <a:xfrm>
            <a:off x="7597404" y="0"/>
            <a:ext cx="1546595" cy="704850"/>
          </a:xfrm>
          <a:prstGeom prst="rect">
            <a:avLst/>
          </a:prstGeom>
        </p:spPr>
      </p:pic>
      <p:pic>
        <p:nvPicPr>
          <p:cNvPr id="11" name="Immagine 10"/>
          <p:cNvPicPr>
            <a:picLocks noChangeAspect="1"/>
          </p:cNvPicPr>
          <p:nvPr/>
        </p:nvPicPr>
        <p:blipFill rotWithShape="1">
          <a:blip r:embed="rId3">
            <a:extLst>
              <a:ext uri="{28A0092B-C50C-407E-A947-70E740481C1C}">
                <a14:useLocalDpi xmlns:a14="http://schemas.microsoft.com/office/drawing/2010/main" val="0"/>
              </a:ext>
            </a:extLst>
          </a:blip>
          <a:srcRect t="63202"/>
          <a:stretch/>
        </p:blipFill>
        <p:spPr>
          <a:xfrm>
            <a:off x="2267744" y="5805264"/>
            <a:ext cx="4752528" cy="840703"/>
          </a:xfrm>
          <a:prstGeom prst="rect">
            <a:avLst/>
          </a:prstGeom>
        </p:spPr>
      </p:pic>
    </p:spTree>
    <p:extLst>
      <p:ext uri="{BB962C8B-B14F-4D97-AF65-F5344CB8AC3E}">
        <p14:creationId xmlns:p14="http://schemas.microsoft.com/office/powerpoint/2010/main" val="16610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1079500" y="657225"/>
            <a:ext cx="8064500" cy="705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9725">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ＭＳ Ｐゴシック" pitchFamily="34" charset="-128"/>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ＭＳ Ｐゴシック" pitchFamily="34" charset="-128"/>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ＭＳ Ｐゴシック" pitchFamily="34" charset="-128"/>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ＭＳ Ｐゴシック" pitchFamily="34" charset="-128"/>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ＭＳ Ｐゴシック" pitchFamily="34" charset="-128"/>
              </a:defRPr>
            </a:lvl5pPr>
            <a:lvl6pPr marL="2514600" indent="-228600" defTabSz="449263" fontAlgn="base">
              <a:spcBef>
                <a:spcPct val="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ＭＳ Ｐゴシック" pitchFamily="34" charset="-128"/>
              </a:defRPr>
            </a:lvl6pPr>
            <a:lvl7pPr marL="2971800" indent="-228600" defTabSz="449263" fontAlgn="base">
              <a:spcBef>
                <a:spcPct val="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ＭＳ Ｐゴシック" pitchFamily="34" charset="-128"/>
              </a:defRPr>
            </a:lvl7pPr>
            <a:lvl8pPr marL="3429000" indent="-228600" defTabSz="449263" fontAlgn="base">
              <a:spcBef>
                <a:spcPct val="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ＭＳ Ｐゴシック" pitchFamily="34" charset="-128"/>
              </a:defRPr>
            </a:lvl8pPr>
            <a:lvl9pPr marL="3886200" indent="-228600" defTabSz="449263" fontAlgn="base">
              <a:spcBef>
                <a:spcPct val="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ＭＳ Ｐゴシック" pitchFamily="34" charset="-128"/>
              </a:defRPr>
            </a:lvl9pPr>
          </a:lstStyle>
          <a:p>
            <a:pPr algn="ctr" fontAlgn="base">
              <a:spcBef>
                <a:spcPts val="700"/>
              </a:spcBef>
              <a:spcAft>
                <a:spcPct val="0"/>
              </a:spcAft>
              <a:defRPr/>
            </a:pPr>
            <a:endParaRPr lang="en-US" sz="2800" smtClean="0">
              <a:solidFill>
                <a:srgbClr val="FFFF00"/>
              </a:solidFill>
              <a:effectLst>
                <a:outerShdw blurRad="38100" dist="38100" dir="2700000" algn="tl">
                  <a:srgbClr val="C0C0C0"/>
                </a:outerShdw>
              </a:effectLst>
            </a:endParaRPr>
          </a:p>
          <a:p>
            <a:pPr algn="ctr" fontAlgn="base">
              <a:spcBef>
                <a:spcPts val="700"/>
              </a:spcBef>
              <a:spcAft>
                <a:spcPct val="0"/>
              </a:spcAft>
              <a:defRPr/>
            </a:pPr>
            <a:r>
              <a:rPr lang="en-US" sz="2800" smtClean="0">
                <a:solidFill>
                  <a:srgbClr val="FFFF00"/>
                </a:solidFill>
                <a:effectLst>
                  <a:outerShdw blurRad="38100" dist="38100" dir="2700000" algn="tl">
                    <a:srgbClr val="C0C0C0"/>
                  </a:outerShdw>
                </a:effectLst>
              </a:rPr>
              <a:t>The participants</a:t>
            </a:r>
          </a:p>
          <a:p>
            <a:pPr algn="ctr" fontAlgn="base">
              <a:spcBef>
                <a:spcPts val="700"/>
              </a:spcBef>
              <a:spcAft>
                <a:spcPct val="0"/>
              </a:spcAft>
              <a:defRPr/>
            </a:pPr>
            <a:endParaRPr lang="en-US" sz="2800" smtClean="0">
              <a:effectLst>
                <a:outerShdw blurRad="38100" dist="38100" dir="2700000" algn="tl">
                  <a:srgbClr val="C0C0C0"/>
                </a:outerShdw>
              </a:effectLst>
            </a:endParaRPr>
          </a:p>
          <a:p>
            <a:pPr fontAlgn="base">
              <a:spcBef>
                <a:spcPts val="700"/>
              </a:spcBef>
              <a:spcAft>
                <a:spcPct val="0"/>
              </a:spcAft>
              <a:buClr>
                <a:srgbClr val="FFFFFF"/>
              </a:buClr>
              <a:buFont typeface="Arial" charset="0"/>
              <a:buChar char="•"/>
              <a:defRPr/>
            </a:pPr>
            <a:r>
              <a:rPr lang="en-US" sz="2800" smtClean="0"/>
              <a:t>Psychologist</a:t>
            </a:r>
          </a:p>
          <a:p>
            <a:pPr fontAlgn="base">
              <a:spcBef>
                <a:spcPts val="700"/>
              </a:spcBef>
              <a:spcAft>
                <a:spcPct val="0"/>
              </a:spcAft>
              <a:buClr>
                <a:srgbClr val="FFFFFF"/>
              </a:buClr>
              <a:buFont typeface="Arial" charset="0"/>
              <a:buChar char="•"/>
              <a:defRPr/>
            </a:pPr>
            <a:r>
              <a:rPr lang="en-US" sz="2800" smtClean="0"/>
              <a:t>Nutritionist</a:t>
            </a:r>
          </a:p>
          <a:p>
            <a:pPr fontAlgn="base">
              <a:spcBef>
                <a:spcPts val="700"/>
              </a:spcBef>
              <a:spcAft>
                <a:spcPct val="0"/>
              </a:spcAft>
              <a:buClr>
                <a:srgbClr val="FFFFFF"/>
              </a:buClr>
              <a:buFont typeface="Arial" charset="0"/>
              <a:buChar char="•"/>
              <a:defRPr/>
            </a:pPr>
            <a:r>
              <a:rPr lang="en-US" sz="2800" smtClean="0"/>
              <a:t>Oncologist</a:t>
            </a:r>
          </a:p>
          <a:p>
            <a:pPr fontAlgn="base">
              <a:spcBef>
                <a:spcPts val="700"/>
              </a:spcBef>
              <a:spcAft>
                <a:spcPct val="0"/>
              </a:spcAft>
              <a:buClr>
                <a:srgbClr val="FFFFFF"/>
              </a:buClr>
              <a:buFont typeface="Arial" charset="0"/>
              <a:buChar char="•"/>
              <a:defRPr/>
            </a:pPr>
            <a:r>
              <a:rPr lang="en-US" sz="2800" smtClean="0"/>
              <a:t>Patients</a:t>
            </a:r>
          </a:p>
          <a:p>
            <a:pPr fontAlgn="base">
              <a:spcBef>
                <a:spcPts val="700"/>
              </a:spcBef>
              <a:spcAft>
                <a:spcPct val="0"/>
              </a:spcAft>
              <a:defRPr/>
            </a:pPr>
            <a:endParaRPr lang="en-US" sz="2800" smtClean="0"/>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175" y="1844675"/>
            <a:ext cx="2016125" cy="2006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2636838"/>
            <a:ext cx="2286000" cy="18113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6600" y="2636838"/>
            <a:ext cx="1163638" cy="18272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4"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7050" y="1268413"/>
            <a:ext cx="863600" cy="5127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175" y="4076700"/>
            <a:ext cx="2505075" cy="1819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itolo 1"/>
          <p:cNvSpPr txBox="1">
            <a:spLocks/>
          </p:cNvSpPr>
          <p:nvPr/>
        </p:nvSpPr>
        <p:spPr>
          <a:xfrm>
            <a:off x="698500" y="-17463"/>
            <a:ext cx="8229600" cy="577851"/>
          </a:xfrm>
          <a:prstGeom prst="rect">
            <a:avLst/>
          </a:prstGeom>
        </p:spPr>
        <p:txBody>
          <a:bodyPr/>
          <a:lstStyle>
            <a:lvl1pPr algn="ctr" rtl="0" eaLnBrk="0" fontAlgn="base" hangingPunct="0">
              <a:spcBef>
                <a:spcPct val="0"/>
              </a:spcBef>
              <a:spcAft>
                <a:spcPct val="0"/>
              </a:spcAft>
              <a:defRPr sz="4400">
                <a:solidFill>
                  <a:schemeClr val="tx2"/>
                </a:solidFill>
                <a:latin typeface="+mj-lt"/>
                <a:ea typeface="ＭＳ Ｐゴシック" pitchFamily="68" charset="-128"/>
                <a:cs typeface="ＭＳ Ｐゴシック" pitchFamily="68" charset="-128"/>
              </a:defRPr>
            </a:lvl1pPr>
            <a:lvl2pPr algn="ctr" rtl="0" eaLnBrk="0" fontAlgn="base" hangingPunct="0">
              <a:spcBef>
                <a:spcPct val="0"/>
              </a:spcBef>
              <a:spcAft>
                <a:spcPct val="0"/>
              </a:spcAft>
              <a:defRPr sz="4400">
                <a:solidFill>
                  <a:schemeClr val="tx2"/>
                </a:solidFill>
                <a:latin typeface="Arial" charset="0"/>
                <a:ea typeface="ＭＳ Ｐゴシック" pitchFamily="68" charset="-128"/>
                <a:cs typeface="ＭＳ Ｐゴシック" pitchFamily="68" charset="-128"/>
              </a:defRPr>
            </a:lvl2pPr>
            <a:lvl3pPr algn="ctr" rtl="0" eaLnBrk="0" fontAlgn="base" hangingPunct="0">
              <a:spcBef>
                <a:spcPct val="0"/>
              </a:spcBef>
              <a:spcAft>
                <a:spcPct val="0"/>
              </a:spcAft>
              <a:defRPr sz="4400">
                <a:solidFill>
                  <a:schemeClr val="tx2"/>
                </a:solidFill>
                <a:latin typeface="Arial" charset="0"/>
                <a:ea typeface="ＭＳ Ｐゴシック" pitchFamily="68" charset="-128"/>
                <a:cs typeface="ＭＳ Ｐゴシック" pitchFamily="68" charset="-128"/>
              </a:defRPr>
            </a:lvl3pPr>
            <a:lvl4pPr algn="ctr" rtl="0" eaLnBrk="0" fontAlgn="base" hangingPunct="0">
              <a:spcBef>
                <a:spcPct val="0"/>
              </a:spcBef>
              <a:spcAft>
                <a:spcPct val="0"/>
              </a:spcAft>
              <a:defRPr sz="4400">
                <a:solidFill>
                  <a:schemeClr val="tx2"/>
                </a:solidFill>
                <a:latin typeface="Arial" charset="0"/>
                <a:ea typeface="ＭＳ Ｐゴシック" pitchFamily="68" charset="-128"/>
                <a:cs typeface="ＭＳ Ｐゴシック" pitchFamily="68" charset="-128"/>
              </a:defRPr>
            </a:lvl4pPr>
            <a:lvl5pPr algn="ctr" rtl="0" eaLnBrk="0" fontAlgn="base" hangingPunct="0">
              <a:spcBef>
                <a:spcPct val="0"/>
              </a:spcBef>
              <a:spcAft>
                <a:spcPct val="0"/>
              </a:spcAft>
              <a:defRPr sz="4400">
                <a:solidFill>
                  <a:schemeClr val="tx2"/>
                </a:solidFill>
                <a:latin typeface="Arial" charset="0"/>
                <a:ea typeface="ＭＳ Ｐゴシック" pitchFamily="68" charset="-128"/>
                <a:cs typeface="ＭＳ Ｐゴシック" pitchFamily="68"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it-IT" sz="3200" b="1" kern="0" smtClean="0">
                <a:effectLst>
                  <a:outerShdw blurRad="38100" dist="38100" dir="2700000" algn="tl">
                    <a:srgbClr val="000000"/>
                  </a:outerShdw>
                </a:effectLst>
                <a:ea typeface="ＭＳ Ｐゴシック" pitchFamily="34" charset="-128"/>
              </a:rPr>
              <a:t>Design and </a:t>
            </a:r>
            <a:r>
              <a:rPr lang="en-GB" sz="3200" b="1" kern="0" smtClean="0">
                <a:effectLst>
                  <a:outerShdw blurRad="38100" dist="38100" dir="2700000" algn="tl">
                    <a:srgbClr val="000000"/>
                  </a:outerShdw>
                </a:effectLst>
                <a:ea typeface="ＭＳ Ｐゴシック" pitchFamily="34" charset="-128"/>
              </a:rPr>
              <a:t>Methods</a:t>
            </a:r>
            <a:endParaRPr lang="en-GB" sz="3200" b="1" kern="0" dirty="0" smtClean="0">
              <a:effectLst>
                <a:outerShdw blurRad="38100" dist="38100" dir="2700000" algn="tl">
                  <a:srgbClr val="000000"/>
                </a:outerShdw>
              </a:effectLst>
              <a:ea typeface="ＭＳ Ｐゴシック" pitchFamily="34" charset="-128"/>
            </a:endParaRPr>
          </a:p>
        </p:txBody>
      </p:sp>
    </p:spTree>
    <p:extLst>
      <p:ext uri="{BB962C8B-B14F-4D97-AF65-F5344CB8AC3E}">
        <p14:creationId xmlns:p14="http://schemas.microsoft.com/office/powerpoint/2010/main" val="113653232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fill="hold" nodeType="clickEffect">
                                  <p:stCondLst>
                                    <p:cond delay="0"/>
                                  </p:stCondLst>
                                  <p:childTnLst>
                                    <p:set>
                                      <p:cBhvr additive="repl">
                                        <p:cTn id="6" dur="1" fill="hold">
                                          <p:stCondLst>
                                            <p:cond delay="0"/>
                                          </p:stCondLst>
                                        </p:cTn>
                                        <p:tgtEl>
                                          <p:spTgt spid="12289">
                                            <p:txEl>
                                              <p:pRg st="3" end="3"/>
                                            </p:txEl>
                                          </p:spTgt>
                                        </p:tgtEl>
                                        <p:attrNameLst>
                                          <p:attrName>style.visibility</p:attrName>
                                        </p:attrNameLst>
                                      </p:cBhvr>
                                      <p:to>
                                        <p:strVal val="visible"/>
                                      </p:to>
                                    </p:set>
                                    <p:animScale>
                                      <p:cBhvr additive="repl">
                                        <p:cTn id="7" dur="1000" decel="50000" fill="hold">
                                          <p:stCondLst>
                                            <p:cond delay="0"/>
                                          </p:stCondLst>
                                        </p:cTn>
                                        <p:tgtEl>
                                          <p:spTgt spid="12289">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p:cBhvr additive="repl">
                                        <p:cTn id="8" dur="1000" decel="50000" fill="hold">
                                          <p:stCondLst>
                                            <p:cond delay="0"/>
                                          </p:stCondLst>
                                        </p:cTn>
                                        <p:tgtEl>
                                          <p:spTgt spid="12289">
                                            <p:txEl>
                                              <p:pRg st="3" end="3"/>
                                            </p:txEl>
                                          </p:spTgt>
                                        </p:tgtEl>
                                      </p:cBhvr>
                                    </p:animMotion>
                                    <p:animEffect transition="in" filter="fade">
                                      <p:cBhvr additive="repl">
                                        <p:cTn id="9" dur="1000"/>
                                        <p:tgtEl>
                                          <p:spTgt spid="12289">
                                            <p:txEl>
                                              <p:pRg st="3" end="3"/>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nodeType="clickEffect">
                                  <p:stCondLst>
                                    <p:cond delay="0"/>
                                  </p:stCondLst>
                                  <p:childTnLst>
                                    <p:set>
                                      <p:cBhvr additive="repl">
                                        <p:cTn id="13" dur="1" fill="hold">
                                          <p:stCondLst>
                                            <p:cond delay="0"/>
                                          </p:stCondLst>
                                        </p:cTn>
                                        <p:tgtEl>
                                          <p:spTgt spid="12290"/>
                                        </p:tgtEl>
                                        <p:attrNameLst>
                                          <p:attrName>style.visibility</p:attrName>
                                        </p:attrNameLst>
                                      </p:cBhvr>
                                      <p:to>
                                        <p:strVal val="visible"/>
                                      </p:to>
                                    </p:set>
                                    <p:animEffect transition="in" filter="checkerboard(across)">
                                      <p:cBhvr additive="repl">
                                        <p:cTn id="14" dur="500"/>
                                        <p:tgtEl>
                                          <p:spTgt spid="1229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2" presetClass="entr" fill="hold" nodeType="clickEffect">
                                  <p:stCondLst>
                                    <p:cond delay="0"/>
                                  </p:stCondLst>
                                  <p:childTnLst>
                                    <p:set>
                                      <p:cBhvr additive="repl">
                                        <p:cTn id="18" dur="1" fill="hold">
                                          <p:stCondLst>
                                            <p:cond delay="0"/>
                                          </p:stCondLst>
                                        </p:cTn>
                                        <p:tgtEl>
                                          <p:spTgt spid="12289">
                                            <p:txEl>
                                              <p:pRg st="4" end="4"/>
                                            </p:txEl>
                                          </p:spTgt>
                                        </p:tgtEl>
                                        <p:attrNameLst>
                                          <p:attrName>style.visibility</p:attrName>
                                        </p:attrNameLst>
                                      </p:cBhvr>
                                      <p:to>
                                        <p:strVal val="visible"/>
                                      </p:to>
                                    </p:set>
                                    <p:animScale>
                                      <p:cBhvr additive="repl">
                                        <p:cTn id="19" dur="1000" decel="50000" fill="hold">
                                          <p:stCondLst>
                                            <p:cond delay="0"/>
                                          </p:stCondLst>
                                        </p:cTn>
                                        <p:tgtEl>
                                          <p:spTgt spid="12289">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p:cBhvr additive="repl">
                                        <p:cTn id="20" dur="1000" decel="50000" fill="hold">
                                          <p:stCondLst>
                                            <p:cond delay="0"/>
                                          </p:stCondLst>
                                        </p:cTn>
                                        <p:tgtEl>
                                          <p:spTgt spid="12289">
                                            <p:txEl>
                                              <p:pRg st="4" end="4"/>
                                            </p:txEl>
                                          </p:spTgt>
                                        </p:tgtEl>
                                      </p:cBhvr>
                                    </p:animMotion>
                                    <p:animEffect transition="in" filter="fade">
                                      <p:cBhvr additive="repl">
                                        <p:cTn id="21" dur="1000"/>
                                        <p:tgtEl>
                                          <p:spTgt spid="12289">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nodeType="clickEffect">
                                  <p:stCondLst>
                                    <p:cond delay="0"/>
                                  </p:stCondLst>
                                  <p:childTnLst>
                                    <p:set>
                                      <p:cBhvr additive="repl">
                                        <p:cTn id="25" dur="1" fill="hold">
                                          <p:stCondLst>
                                            <p:cond delay="0"/>
                                          </p:stCondLst>
                                        </p:cTn>
                                        <p:tgtEl>
                                          <p:spTgt spid="12292"/>
                                        </p:tgtEl>
                                        <p:attrNameLst>
                                          <p:attrName>style.visibility</p:attrName>
                                        </p:attrNameLst>
                                      </p:cBhvr>
                                      <p:to>
                                        <p:strVal val="visible"/>
                                      </p:to>
                                    </p:set>
                                    <p:animEffect transition="in" filter="checkerboard(across)">
                                      <p:cBhvr additive="repl">
                                        <p:cTn id="26" dur="500"/>
                                        <p:tgtEl>
                                          <p:spTgt spid="1229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2" presetClass="entr" fill="hold" nodeType="clickEffect">
                                  <p:stCondLst>
                                    <p:cond delay="0"/>
                                  </p:stCondLst>
                                  <p:childTnLst>
                                    <p:set>
                                      <p:cBhvr additive="repl">
                                        <p:cTn id="30" dur="1" fill="hold">
                                          <p:stCondLst>
                                            <p:cond delay="0"/>
                                          </p:stCondLst>
                                        </p:cTn>
                                        <p:tgtEl>
                                          <p:spTgt spid="12289">
                                            <p:txEl>
                                              <p:pRg st="5" end="5"/>
                                            </p:txEl>
                                          </p:spTgt>
                                        </p:tgtEl>
                                        <p:attrNameLst>
                                          <p:attrName>style.visibility</p:attrName>
                                        </p:attrNameLst>
                                      </p:cBhvr>
                                      <p:to>
                                        <p:strVal val="visible"/>
                                      </p:to>
                                    </p:set>
                                    <p:animScale>
                                      <p:cBhvr additive="repl">
                                        <p:cTn id="31" dur="1000" decel="50000" fill="hold">
                                          <p:stCondLst>
                                            <p:cond delay="0"/>
                                          </p:stCondLst>
                                        </p:cTn>
                                        <p:tgtEl>
                                          <p:spTgt spid="12289">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p:cBhvr additive="repl">
                                        <p:cTn id="32" dur="1000" decel="50000" fill="hold">
                                          <p:stCondLst>
                                            <p:cond delay="0"/>
                                          </p:stCondLst>
                                        </p:cTn>
                                        <p:tgtEl>
                                          <p:spTgt spid="12289">
                                            <p:txEl>
                                              <p:pRg st="5" end="5"/>
                                            </p:txEl>
                                          </p:spTgt>
                                        </p:tgtEl>
                                      </p:cBhvr>
                                    </p:animMotion>
                                    <p:animEffect transition="in" filter="fade">
                                      <p:cBhvr additive="repl">
                                        <p:cTn id="33" dur="1000"/>
                                        <p:tgtEl>
                                          <p:spTgt spid="12289">
                                            <p:txEl>
                                              <p:pRg st="5" end="5"/>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 presetClass="entr" presetSubtype="10" fill="hold" nodeType="clickEffect">
                                  <p:stCondLst>
                                    <p:cond delay="0"/>
                                  </p:stCondLst>
                                  <p:childTnLst>
                                    <p:set>
                                      <p:cBhvr additive="repl">
                                        <p:cTn id="37" dur="1" fill="hold">
                                          <p:stCondLst>
                                            <p:cond delay="0"/>
                                          </p:stCondLst>
                                        </p:cTn>
                                        <p:tgtEl>
                                          <p:spTgt spid="12291"/>
                                        </p:tgtEl>
                                        <p:attrNameLst>
                                          <p:attrName>style.visibility</p:attrName>
                                        </p:attrNameLst>
                                      </p:cBhvr>
                                      <p:to>
                                        <p:strVal val="visible"/>
                                      </p:to>
                                    </p:set>
                                    <p:animEffect transition="in" filter="checkerboard(across)">
                                      <p:cBhvr additive="repl">
                                        <p:cTn id="38" dur="500"/>
                                        <p:tgtEl>
                                          <p:spTgt spid="1229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2" presetClass="entr" fill="hold" nodeType="clickEffect">
                                  <p:stCondLst>
                                    <p:cond delay="0"/>
                                  </p:stCondLst>
                                  <p:childTnLst>
                                    <p:set>
                                      <p:cBhvr additive="repl">
                                        <p:cTn id="42" dur="1" fill="hold">
                                          <p:stCondLst>
                                            <p:cond delay="0"/>
                                          </p:stCondLst>
                                        </p:cTn>
                                        <p:tgtEl>
                                          <p:spTgt spid="12289">
                                            <p:txEl>
                                              <p:pRg st="6" end="6"/>
                                            </p:txEl>
                                          </p:spTgt>
                                        </p:tgtEl>
                                        <p:attrNameLst>
                                          <p:attrName>style.visibility</p:attrName>
                                        </p:attrNameLst>
                                      </p:cBhvr>
                                      <p:to>
                                        <p:strVal val="visible"/>
                                      </p:to>
                                    </p:set>
                                    <p:animScale>
                                      <p:cBhvr additive="repl">
                                        <p:cTn id="43" dur="1000" decel="50000" fill="hold">
                                          <p:stCondLst>
                                            <p:cond delay="0"/>
                                          </p:stCondLst>
                                        </p:cTn>
                                        <p:tgtEl>
                                          <p:spTgt spid="12289">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p:cBhvr additive="repl">
                                        <p:cTn id="44" dur="1000" decel="50000" fill="hold">
                                          <p:stCondLst>
                                            <p:cond delay="0"/>
                                          </p:stCondLst>
                                        </p:cTn>
                                        <p:tgtEl>
                                          <p:spTgt spid="12289">
                                            <p:txEl>
                                              <p:pRg st="6" end="6"/>
                                            </p:txEl>
                                          </p:spTgt>
                                        </p:tgtEl>
                                      </p:cBhvr>
                                    </p:animMotion>
                                    <p:animEffect transition="in" filter="fade">
                                      <p:cBhvr additive="repl">
                                        <p:cTn id="45" dur="1000"/>
                                        <p:tgtEl>
                                          <p:spTgt spid="12289">
                                            <p:txEl>
                                              <p:pRg st="6" end="6"/>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 presetClass="entr" presetSubtype="10" fill="hold" nodeType="clickEffect">
                                  <p:stCondLst>
                                    <p:cond delay="0"/>
                                  </p:stCondLst>
                                  <p:childTnLst>
                                    <p:set>
                                      <p:cBhvr additive="repl">
                                        <p:cTn id="49" dur="1" fill="hold">
                                          <p:stCondLst>
                                            <p:cond delay="0"/>
                                          </p:stCondLst>
                                        </p:cTn>
                                        <p:tgtEl>
                                          <p:spTgt spid="2"/>
                                        </p:tgtEl>
                                        <p:attrNameLst>
                                          <p:attrName>style.visibility</p:attrName>
                                        </p:attrNameLst>
                                      </p:cBhvr>
                                      <p:to>
                                        <p:strVal val="visible"/>
                                      </p:to>
                                    </p:set>
                                    <p:animEffect transition="in" filter="checkerboard(across)">
                                      <p:cBhvr additive="repl">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Scansione0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3775" y="1233488"/>
            <a:ext cx="152717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5" descr="Scansione0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3213" y="2024063"/>
            <a:ext cx="1220787"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txBox="1">
            <a:spLocks/>
          </p:cNvSpPr>
          <p:nvPr/>
        </p:nvSpPr>
        <p:spPr bwMode="auto">
          <a:xfrm>
            <a:off x="1079500" y="-42863"/>
            <a:ext cx="7607300" cy="519113"/>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GB" sz="2800" b="1" kern="0" dirty="0">
                <a:solidFill>
                  <a:srgbClr val="FFFF00"/>
                </a:solidFill>
                <a:effectLst>
                  <a:outerShdw blurRad="38100" dist="38100" dir="2700000" algn="tl">
                    <a:srgbClr val="000000"/>
                  </a:outerShdw>
                </a:effectLst>
                <a:ea typeface="ＭＳ Ｐゴシック" pitchFamily="34" charset="-128"/>
                <a:cs typeface="ＭＳ Ｐゴシック" pitchFamily="68" charset="-128"/>
              </a:rPr>
              <a:t>Methods</a:t>
            </a:r>
          </a:p>
        </p:txBody>
      </p:sp>
      <p:sp>
        <p:nvSpPr>
          <p:cNvPr id="3" name="Rettangolo 2"/>
          <p:cNvSpPr/>
          <p:nvPr/>
        </p:nvSpPr>
        <p:spPr>
          <a:xfrm>
            <a:off x="1116013" y="260350"/>
            <a:ext cx="6877050" cy="585788"/>
          </a:xfrm>
          <a:prstGeom prst="rect">
            <a:avLst/>
          </a:prstGeom>
        </p:spPr>
        <p:txBody>
          <a:bodyPr>
            <a:spAutoFit/>
          </a:bodyPr>
          <a:lstStyle/>
          <a:p>
            <a:pPr fontAlgn="base">
              <a:spcBef>
                <a:spcPct val="0"/>
              </a:spcBef>
              <a:defRPr/>
            </a:pPr>
            <a:r>
              <a:rPr lang="en-US" sz="3200" dirty="0">
                <a:solidFill>
                  <a:srgbClr val="FFC000"/>
                </a:solidFill>
                <a:effectLst>
                  <a:outerShdw blurRad="38100" dist="38100" dir="2700000" algn="tl">
                    <a:srgbClr val="000000">
                      <a:alpha val="43137"/>
                    </a:srgbClr>
                  </a:outerShdw>
                </a:effectLst>
                <a:latin typeface="Times New Roman"/>
                <a:ea typeface="Times New Roman"/>
                <a:cs typeface="Times New Roman"/>
              </a:rPr>
              <a:t>Nutritional  and Behavioral Components</a:t>
            </a:r>
            <a:endParaRPr lang="it-IT" sz="3200" dirty="0">
              <a:solidFill>
                <a:srgbClr val="FFC000"/>
              </a:solidFill>
              <a:effectLst>
                <a:outerShdw blurRad="38100" dist="38100" dir="2700000" algn="tl">
                  <a:srgbClr val="000000">
                    <a:alpha val="43137"/>
                  </a:srgbClr>
                </a:outerShdw>
              </a:effectLst>
              <a:latin typeface="Calibri"/>
              <a:ea typeface="Times New Roman"/>
              <a:cs typeface="Times New Roman"/>
            </a:endParaRPr>
          </a:p>
        </p:txBody>
      </p:sp>
      <p:sp>
        <p:nvSpPr>
          <p:cNvPr id="4" name="Rettangolo 3"/>
          <p:cNvSpPr/>
          <p:nvPr/>
        </p:nvSpPr>
        <p:spPr>
          <a:xfrm>
            <a:off x="935038" y="765175"/>
            <a:ext cx="7777162" cy="2308225"/>
          </a:xfrm>
          <a:prstGeom prst="rect">
            <a:avLst/>
          </a:prstGeom>
        </p:spPr>
        <p:txBody>
          <a:bodyPr>
            <a:spAutoFit/>
          </a:bodyPr>
          <a:lstStyle/>
          <a:p>
            <a:pPr algn="just" fontAlgn="base">
              <a:lnSpc>
                <a:spcPct val="150000"/>
              </a:lnSpc>
              <a:spcBef>
                <a:spcPct val="0"/>
              </a:spcBef>
              <a:defRPr/>
            </a:pPr>
            <a:r>
              <a:rPr lang="en-US" sz="2400" dirty="0">
                <a:solidFill>
                  <a:srgbClr val="FFFFFF"/>
                </a:solidFill>
                <a:latin typeface="Times New Roman"/>
                <a:ea typeface="Times New Roman"/>
                <a:cs typeface="Times New Roman"/>
              </a:rPr>
              <a:t>Analysis of patients’ </a:t>
            </a:r>
            <a:r>
              <a:rPr lang="en-US" sz="2400" b="1" i="1" dirty="0">
                <a:solidFill>
                  <a:srgbClr val="FFFF00"/>
                </a:solidFill>
                <a:effectLst>
                  <a:outerShdw blurRad="38100" dist="38100" dir="2700000" algn="tl">
                    <a:srgbClr val="000000">
                      <a:alpha val="43137"/>
                    </a:srgbClr>
                  </a:outerShdw>
                </a:effectLst>
                <a:latin typeface="Times New Roman"/>
                <a:ea typeface="Times New Roman"/>
                <a:cs typeface="Times New Roman"/>
              </a:rPr>
              <a:t>expectations and motivation</a:t>
            </a:r>
            <a:endParaRPr lang="it-IT" sz="2400" dirty="0">
              <a:solidFill>
                <a:srgbClr val="FFFF00"/>
              </a:solidFill>
              <a:effectLst>
                <a:outerShdw blurRad="38100" dist="38100" dir="2700000" algn="tl">
                  <a:srgbClr val="000000">
                    <a:alpha val="43137"/>
                  </a:srgbClr>
                </a:outerShdw>
              </a:effectLst>
              <a:latin typeface="Calibri"/>
              <a:ea typeface="Times New Roman"/>
              <a:cs typeface="Times New Roman"/>
            </a:endParaRPr>
          </a:p>
          <a:p>
            <a:pPr algn="just" fontAlgn="base">
              <a:lnSpc>
                <a:spcPct val="150000"/>
              </a:lnSpc>
              <a:spcBef>
                <a:spcPct val="0"/>
              </a:spcBef>
              <a:defRPr/>
            </a:pPr>
            <a:r>
              <a:rPr lang="en-US" sz="2400" dirty="0">
                <a:solidFill>
                  <a:srgbClr val="FFFFFF"/>
                </a:solidFill>
                <a:latin typeface="Times New Roman"/>
                <a:ea typeface="Times New Roman"/>
                <a:cs typeface="Times New Roman"/>
              </a:rPr>
              <a:t>Presentation of objectives</a:t>
            </a:r>
            <a:endParaRPr lang="it-IT" sz="2400" dirty="0">
              <a:solidFill>
                <a:srgbClr val="FFFFFF"/>
              </a:solidFill>
              <a:latin typeface="Calibri"/>
              <a:ea typeface="Times New Roman"/>
              <a:cs typeface="Times New Roman"/>
            </a:endParaRPr>
          </a:p>
          <a:p>
            <a:pPr algn="just" fontAlgn="base">
              <a:spcBef>
                <a:spcPct val="0"/>
              </a:spcBef>
              <a:defRPr/>
            </a:pPr>
            <a:r>
              <a:rPr lang="en-US" sz="2400" dirty="0">
                <a:solidFill>
                  <a:srgbClr val="FFFFFF"/>
                </a:solidFill>
                <a:latin typeface="Times New Roman"/>
                <a:ea typeface="Times New Roman"/>
                <a:cs typeface="Times New Roman"/>
              </a:rPr>
              <a:t>Introduce: Importance of </a:t>
            </a:r>
            <a:r>
              <a:rPr lang="en-US" sz="2400" b="1" i="1" dirty="0">
                <a:solidFill>
                  <a:srgbClr val="FFFF00"/>
                </a:solidFill>
                <a:effectLst>
                  <a:outerShdw blurRad="38100" dist="38100" dir="2700000" algn="tl">
                    <a:srgbClr val="000000">
                      <a:alpha val="43137"/>
                    </a:srgbClr>
                  </a:outerShdw>
                </a:effectLst>
                <a:latin typeface="Times New Roman"/>
                <a:ea typeface="Times New Roman"/>
                <a:cs typeface="Times New Roman"/>
              </a:rPr>
              <a:t>self-monitoring of caloric intake</a:t>
            </a:r>
            <a:endParaRPr lang="it-IT" sz="2400" b="1" i="1" dirty="0">
              <a:solidFill>
                <a:srgbClr val="FFFF00"/>
              </a:solidFill>
              <a:effectLst>
                <a:outerShdw blurRad="38100" dist="38100" dir="2700000" algn="tl">
                  <a:srgbClr val="000000">
                    <a:alpha val="43137"/>
                  </a:srgbClr>
                </a:outerShdw>
              </a:effectLst>
              <a:latin typeface="Times New Roman"/>
              <a:ea typeface="Times New Roman"/>
              <a:cs typeface="Times New Roman"/>
            </a:endParaRPr>
          </a:p>
          <a:p>
            <a:pPr algn="just" fontAlgn="base">
              <a:spcBef>
                <a:spcPct val="0"/>
              </a:spcBef>
              <a:defRPr/>
            </a:pPr>
            <a:r>
              <a:rPr lang="en-US" sz="2400" dirty="0">
                <a:solidFill>
                  <a:srgbClr val="FFFFFF"/>
                </a:solidFill>
                <a:latin typeface="Times New Roman"/>
                <a:ea typeface="Times New Roman"/>
                <a:cs typeface="Times New Roman"/>
              </a:rPr>
              <a:t>Introduce/homework: </a:t>
            </a:r>
            <a:r>
              <a:rPr lang="en-US" sz="2400" b="1" i="1" dirty="0">
                <a:solidFill>
                  <a:srgbClr val="FFFF00"/>
                </a:solidFill>
                <a:effectLst>
                  <a:outerShdw blurRad="38100" dist="38100" dir="2700000" algn="tl">
                    <a:srgbClr val="000000">
                      <a:alpha val="43137"/>
                    </a:srgbClr>
                  </a:outerShdw>
                </a:effectLst>
                <a:latin typeface="Times New Roman"/>
                <a:ea typeface="Times New Roman"/>
                <a:cs typeface="Times New Roman"/>
              </a:rPr>
              <a:t>“Food Diary” (FD) and </a:t>
            </a:r>
          </a:p>
          <a:p>
            <a:pPr algn="just" fontAlgn="base">
              <a:spcBef>
                <a:spcPct val="0"/>
              </a:spcBef>
              <a:defRPr/>
            </a:pPr>
            <a:r>
              <a:rPr lang="en-US" sz="2400" b="1" i="1" dirty="0">
                <a:solidFill>
                  <a:srgbClr val="FFFF00"/>
                </a:solidFill>
                <a:effectLst>
                  <a:outerShdw blurRad="38100" dist="38100" dir="2700000" algn="tl">
                    <a:srgbClr val="000000">
                      <a:alpha val="43137"/>
                    </a:srgbClr>
                  </a:outerShdw>
                </a:effectLst>
                <a:latin typeface="Times New Roman"/>
                <a:ea typeface="Times New Roman"/>
                <a:cs typeface="Times New Roman"/>
              </a:rPr>
              <a:t>			“Diary of Physical Activity” (DPA)</a:t>
            </a:r>
            <a:endParaRPr lang="it-IT" sz="2400" b="1" i="1" dirty="0">
              <a:solidFill>
                <a:srgbClr val="FFFF00"/>
              </a:solidFill>
              <a:effectLst>
                <a:outerShdw blurRad="38100" dist="38100" dir="2700000" algn="tl">
                  <a:srgbClr val="000000">
                    <a:alpha val="43137"/>
                  </a:srgbClr>
                </a:outerShdw>
              </a:effectLst>
              <a:latin typeface="Times New Roman"/>
              <a:ea typeface="Times New Roman"/>
              <a:cs typeface="Times New Roman"/>
            </a:endParaRPr>
          </a:p>
        </p:txBody>
      </p:sp>
      <p:pic>
        <p:nvPicPr>
          <p:cNvPr id="1331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4500" y="296863"/>
            <a:ext cx="852488"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ttangolo 10"/>
          <p:cNvSpPr/>
          <p:nvPr/>
        </p:nvSpPr>
        <p:spPr>
          <a:xfrm>
            <a:off x="971550" y="2997200"/>
            <a:ext cx="7956550" cy="1938338"/>
          </a:xfrm>
          <a:prstGeom prst="rect">
            <a:avLst/>
          </a:prstGeom>
        </p:spPr>
        <p:txBody>
          <a:bodyPr>
            <a:spAutoFit/>
          </a:bodyPr>
          <a:lstStyle/>
          <a:p>
            <a:pPr algn="just" fontAlgn="base">
              <a:spcBef>
                <a:spcPct val="0"/>
              </a:spcBef>
              <a:defRPr/>
            </a:pPr>
            <a:r>
              <a:rPr lang="en-US" sz="2400" dirty="0">
                <a:solidFill>
                  <a:srgbClr val="FFFFFF"/>
                </a:solidFill>
                <a:latin typeface="Times New Roman"/>
                <a:ea typeface="Times New Roman"/>
                <a:cs typeface="Times New Roman"/>
              </a:rPr>
              <a:t>Introduce: </a:t>
            </a:r>
            <a:r>
              <a:rPr lang="en-US" sz="2400" b="1" i="1" dirty="0">
                <a:solidFill>
                  <a:srgbClr val="FFFF00"/>
                </a:solidFill>
                <a:effectLst>
                  <a:outerShdw blurRad="38100" dist="38100" dir="2700000" algn="tl">
                    <a:srgbClr val="000000">
                      <a:alpha val="43137"/>
                    </a:srgbClr>
                  </a:outerShdw>
                </a:effectLst>
                <a:latin typeface="Times New Roman"/>
                <a:ea typeface="Times New Roman"/>
                <a:cs typeface="Times New Roman"/>
              </a:rPr>
              <a:t>Nutritional information, education and guidelines:</a:t>
            </a:r>
            <a:endParaRPr lang="it-IT" sz="2400" dirty="0">
              <a:solidFill>
                <a:srgbClr val="FFFF00"/>
              </a:solidFill>
              <a:effectLst>
                <a:outerShdw blurRad="38100" dist="38100" dir="2700000" algn="tl">
                  <a:srgbClr val="000000">
                    <a:alpha val="43137"/>
                  </a:srgbClr>
                </a:outerShdw>
              </a:effectLst>
              <a:latin typeface="Calibri"/>
              <a:ea typeface="Times New Roman"/>
              <a:cs typeface="Times New Roman"/>
            </a:endParaRPr>
          </a:p>
          <a:p>
            <a:pPr marL="342900" indent="-342900" algn="just" fontAlgn="base">
              <a:spcBef>
                <a:spcPct val="0"/>
              </a:spcBef>
              <a:buFont typeface="Wingdings"/>
              <a:buChar char=""/>
              <a:defRPr/>
            </a:pPr>
            <a:r>
              <a:rPr lang="en-US" sz="2400" i="1" dirty="0">
                <a:solidFill>
                  <a:srgbClr val="FFFFFF"/>
                </a:solidFill>
                <a:latin typeface="Times New Roman"/>
                <a:ea typeface="Times New Roman"/>
                <a:cs typeface="Times New Roman"/>
              </a:rPr>
              <a:t>Role of fat</a:t>
            </a:r>
            <a:r>
              <a:rPr lang="en-US" sz="2400" dirty="0">
                <a:solidFill>
                  <a:srgbClr val="FFFFFF"/>
                </a:solidFill>
                <a:latin typeface="Times New Roman"/>
                <a:ea typeface="Times New Roman"/>
                <a:cs typeface="Times New Roman"/>
              </a:rPr>
              <a:t> </a:t>
            </a:r>
            <a:endParaRPr lang="it-IT" sz="2400" dirty="0">
              <a:solidFill>
                <a:srgbClr val="FFFFFF"/>
              </a:solidFill>
              <a:latin typeface="Calibri"/>
              <a:ea typeface="Times New Roman"/>
              <a:cs typeface="Times New Roman"/>
            </a:endParaRPr>
          </a:p>
          <a:p>
            <a:pPr marL="342900" indent="-342900" algn="just" fontAlgn="base">
              <a:spcBef>
                <a:spcPct val="0"/>
              </a:spcBef>
              <a:buFont typeface="Wingdings"/>
              <a:buChar char=""/>
              <a:defRPr/>
            </a:pPr>
            <a:r>
              <a:rPr lang="en-US" sz="2400" i="1" dirty="0">
                <a:solidFill>
                  <a:srgbClr val="FFFFFF"/>
                </a:solidFill>
                <a:latin typeface="Times New Roman"/>
                <a:ea typeface="Times New Roman"/>
                <a:cs typeface="Times New Roman"/>
              </a:rPr>
              <a:t>Carbohydrates and sugars</a:t>
            </a:r>
            <a:r>
              <a:rPr lang="en-US" sz="2400" dirty="0">
                <a:solidFill>
                  <a:srgbClr val="FFFFFF"/>
                </a:solidFill>
                <a:latin typeface="Times New Roman"/>
                <a:ea typeface="Times New Roman"/>
                <a:cs typeface="Times New Roman"/>
              </a:rPr>
              <a:t> </a:t>
            </a:r>
            <a:endParaRPr lang="it-IT" sz="2400" dirty="0">
              <a:solidFill>
                <a:srgbClr val="FFFFFF"/>
              </a:solidFill>
              <a:latin typeface="Calibri"/>
              <a:ea typeface="Times New Roman"/>
              <a:cs typeface="Times New Roman"/>
            </a:endParaRPr>
          </a:p>
          <a:p>
            <a:pPr marL="342900" indent="-342900" algn="just" fontAlgn="base">
              <a:spcBef>
                <a:spcPct val="0"/>
              </a:spcBef>
              <a:buFont typeface="Wingdings"/>
              <a:buChar char=""/>
              <a:defRPr/>
            </a:pPr>
            <a:r>
              <a:rPr lang="en-US" sz="2400" i="1" dirty="0">
                <a:solidFill>
                  <a:srgbClr val="FFFFFF"/>
                </a:solidFill>
                <a:latin typeface="Times New Roman"/>
                <a:ea typeface="Times New Roman"/>
                <a:cs typeface="Times New Roman"/>
              </a:rPr>
              <a:t>Food guide pyramid</a:t>
            </a:r>
            <a:endParaRPr lang="it-IT" sz="2400" dirty="0">
              <a:solidFill>
                <a:srgbClr val="FFFFFF"/>
              </a:solidFill>
              <a:latin typeface="Calibri"/>
              <a:ea typeface="Times New Roman"/>
              <a:cs typeface="Times New Roman"/>
            </a:endParaRPr>
          </a:p>
          <a:p>
            <a:pPr algn="just" fontAlgn="base">
              <a:spcBef>
                <a:spcPct val="0"/>
              </a:spcBef>
              <a:defRPr/>
            </a:pPr>
            <a:r>
              <a:rPr lang="en-US" sz="2400" dirty="0">
                <a:solidFill>
                  <a:srgbClr val="FFFFFF"/>
                </a:solidFill>
                <a:latin typeface="Times New Roman"/>
                <a:ea typeface="Times New Roman"/>
                <a:cs typeface="Times New Roman"/>
              </a:rPr>
              <a:t>Introduce: Meal planning</a:t>
            </a:r>
          </a:p>
        </p:txBody>
      </p:sp>
      <p:pic>
        <p:nvPicPr>
          <p:cNvPr id="1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7763" y="3608388"/>
            <a:ext cx="142557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ttangolo 12"/>
          <p:cNvSpPr/>
          <p:nvPr/>
        </p:nvSpPr>
        <p:spPr>
          <a:xfrm>
            <a:off x="863600" y="4549775"/>
            <a:ext cx="7956550" cy="2308225"/>
          </a:xfrm>
          <a:prstGeom prst="rect">
            <a:avLst/>
          </a:prstGeom>
        </p:spPr>
        <p:txBody>
          <a:bodyPr>
            <a:spAutoFit/>
          </a:bodyPr>
          <a:lstStyle/>
          <a:p>
            <a:pPr algn="just" fontAlgn="base">
              <a:spcBef>
                <a:spcPct val="0"/>
              </a:spcBef>
              <a:defRPr/>
            </a:pPr>
            <a:endParaRPr lang="it-IT" sz="2400" dirty="0">
              <a:solidFill>
                <a:srgbClr val="FFFFFF"/>
              </a:solidFill>
              <a:latin typeface="Calibri"/>
              <a:ea typeface="Times New Roman"/>
              <a:cs typeface="Times New Roman"/>
            </a:endParaRPr>
          </a:p>
          <a:p>
            <a:pPr algn="just" fontAlgn="base">
              <a:spcBef>
                <a:spcPct val="0"/>
              </a:spcBef>
              <a:defRPr/>
            </a:pPr>
            <a:r>
              <a:rPr lang="en-US" sz="2400" dirty="0">
                <a:solidFill>
                  <a:srgbClr val="FFFFFF"/>
                </a:solidFill>
                <a:latin typeface="Times New Roman"/>
                <a:ea typeface="Times New Roman"/>
                <a:cs typeface="Times New Roman"/>
              </a:rPr>
              <a:t>Introduce: </a:t>
            </a:r>
            <a:r>
              <a:rPr lang="en-US" sz="2400" b="1" i="1" dirty="0">
                <a:solidFill>
                  <a:srgbClr val="FFFF00"/>
                </a:solidFill>
                <a:effectLst>
                  <a:outerShdw blurRad="38100" dist="38100" dir="2700000" algn="tl">
                    <a:srgbClr val="000000">
                      <a:alpha val="43137"/>
                    </a:srgbClr>
                  </a:outerShdw>
                </a:effectLst>
                <a:latin typeface="Times New Roman"/>
                <a:ea typeface="Times New Roman"/>
                <a:cs typeface="Times New Roman"/>
              </a:rPr>
              <a:t>Nutritional information, education and guidelines:</a:t>
            </a:r>
            <a:endParaRPr lang="it-IT" sz="2400" dirty="0">
              <a:solidFill>
                <a:srgbClr val="FFFF00"/>
              </a:solidFill>
              <a:effectLst>
                <a:outerShdw blurRad="38100" dist="38100" dir="2700000" algn="tl">
                  <a:srgbClr val="000000">
                    <a:alpha val="43137"/>
                  </a:srgbClr>
                </a:outerShdw>
              </a:effectLst>
              <a:latin typeface="Calibri"/>
              <a:ea typeface="Times New Roman"/>
              <a:cs typeface="Times New Roman"/>
            </a:endParaRPr>
          </a:p>
          <a:p>
            <a:pPr marL="342900" indent="-342900" algn="just" fontAlgn="base">
              <a:spcBef>
                <a:spcPct val="0"/>
              </a:spcBef>
              <a:buFont typeface="Wingdings"/>
              <a:buChar char=""/>
              <a:defRPr/>
            </a:pPr>
            <a:r>
              <a:rPr lang="en-US" sz="2400" i="1" dirty="0">
                <a:solidFill>
                  <a:srgbClr val="FFFFFF"/>
                </a:solidFill>
                <a:latin typeface="Times New Roman"/>
                <a:ea typeface="Times New Roman"/>
                <a:cs typeface="Times New Roman"/>
              </a:rPr>
              <a:t>Portion sizes and portion control</a:t>
            </a:r>
            <a:endParaRPr lang="it-IT" sz="2400" dirty="0">
              <a:solidFill>
                <a:srgbClr val="FFFFFF"/>
              </a:solidFill>
              <a:latin typeface="Calibri"/>
              <a:ea typeface="Times New Roman"/>
              <a:cs typeface="Times New Roman"/>
            </a:endParaRPr>
          </a:p>
          <a:p>
            <a:pPr marL="342900" indent="-342900" algn="just" fontAlgn="base">
              <a:spcBef>
                <a:spcPct val="0"/>
              </a:spcBef>
              <a:buFont typeface="Wingdings"/>
              <a:buChar char=""/>
              <a:defRPr/>
            </a:pPr>
            <a:r>
              <a:rPr lang="en-US" sz="2400" i="1" dirty="0">
                <a:solidFill>
                  <a:srgbClr val="FFFFFF"/>
                </a:solidFill>
                <a:latin typeface="Times New Roman"/>
                <a:ea typeface="Times New Roman"/>
                <a:cs typeface="Times New Roman"/>
              </a:rPr>
              <a:t>Behavioral strategies for caloric adherence</a:t>
            </a:r>
            <a:endParaRPr lang="it-IT" sz="2400" dirty="0">
              <a:solidFill>
                <a:srgbClr val="FFFFFF"/>
              </a:solidFill>
              <a:latin typeface="Calibri"/>
              <a:ea typeface="Times New Roman"/>
              <a:cs typeface="Times New Roman"/>
            </a:endParaRPr>
          </a:p>
          <a:p>
            <a:pPr algn="just" fontAlgn="base">
              <a:spcBef>
                <a:spcPct val="0"/>
              </a:spcBef>
              <a:defRPr/>
            </a:pPr>
            <a:r>
              <a:rPr lang="en-US" sz="2400" dirty="0">
                <a:solidFill>
                  <a:srgbClr val="FFFFFF"/>
                </a:solidFill>
                <a:latin typeface="Times New Roman"/>
                <a:ea typeface="Times New Roman"/>
                <a:cs typeface="Times New Roman"/>
              </a:rPr>
              <a:t>Introduce: </a:t>
            </a:r>
            <a:r>
              <a:rPr lang="en-US" sz="2400" b="1" i="1" dirty="0">
                <a:solidFill>
                  <a:srgbClr val="FFFF00"/>
                </a:solidFill>
                <a:effectLst>
                  <a:outerShdw blurRad="38100" dist="38100" dir="2700000" algn="tl">
                    <a:srgbClr val="000000">
                      <a:alpha val="43137"/>
                    </a:srgbClr>
                  </a:outerShdw>
                </a:effectLst>
                <a:latin typeface="Times New Roman"/>
                <a:ea typeface="Times New Roman"/>
                <a:cs typeface="Times New Roman"/>
              </a:rPr>
              <a:t>Guidelines for physical activity</a:t>
            </a:r>
            <a:endParaRPr lang="it-IT" sz="2400" dirty="0">
              <a:solidFill>
                <a:srgbClr val="FFFF00"/>
              </a:solidFill>
              <a:effectLst>
                <a:outerShdw blurRad="38100" dist="38100" dir="2700000" algn="tl">
                  <a:srgbClr val="000000">
                    <a:alpha val="43137"/>
                  </a:srgbClr>
                </a:outerShdw>
              </a:effectLst>
              <a:latin typeface="Calibri"/>
              <a:ea typeface="Times New Roman"/>
              <a:cs typeface="Times New Roman"/>
            </a:endParaRPr>
          </a:p>
          <a:p>
            <a:pPr marL="342900" indent="-342900" algn="just" fontAlgn="base">
              <a:spcBef>
                <a:spcPct val="0"/>
              </a:spcBef>
              <a:buFont typeface="Wingdings"/>
              <a:buChar char=""/>
              <a:defRPr/>
            </a:pPr>
            <a:r>
              <a:rPr lang="en-US" sz="2400" i="1" dirty="0">
                <a:solidFill>
                  <a:srgbClr val="FFFFFF"/>
                </a:solidFill>
                <a:latin typeface="Times New Roman"/>
                <a:ea typeface="Times New Roman"/>
                <a:cs typeface="Times New Roman"/>
              </a:rPr>
              <a:t>Barriers and benefits of physical activity</a:t>
            </a:r>
            <a:endParaRPr lang="it-IT" sz="2400" dirty="0">
              <a:solidFill>
                <a:srgbClr val="FFFFFF"/>
              </a:solidFill>
              <a:latin typeface="Calibri"/>
              <a:ea typeface="Times New Roman"/>
              <a:cs typeface="Times New Roman"/>
            </a:endParaRPr>
          </a:p>
        </p:txBody>
      </p:sp>
      <p:pic>
        <p:nvPicPr>
          <p:cNvPr id="14" name="Immagin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23088" y="5373688"/>
            <a:ext cx="222091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99949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9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642938" y="214313"/>
            <a:ext cx="8043862" cy="5911850"/>
          </a:xfrm>
        </p:spPr>
        <p:txBody>
          <a:bodyPr/>
          <a:lstStyle/>
          <a:p>
            <a:pPr algn="ctr" eaLnBrk="1" hangingPunct="1">
              <a:buFont typeface="Arial" charset="0"/>
              <a:buNone/>
              <a:defRPr/>
            </a:pPr>
            <a:endParaRPr lang="it-IT" sz="4000" dirty="0">
              <a:solidFill>
                <a:schemeClr val="accent1"/>
              </a:solidFill>
              <a:effectLst>
                <a:outerShdw blurRad="38100" dist="38100" dir="2700000" algn="tl">
                  <a:srgbClr val="000000">
                    <a:alpha val="43137"/>
                  </a:srgbClr>
                </a:outerShdw>
              </a:effectLst>
            </a:endParaRPr>
          </a:p>
        </p:txBody>
      </p:sp>
      <p:pic>
        <p:nvPicPr>
          <p:cNvPr id="14339"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338" y="0"/>
            <a:ext cx="91773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507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bwMode="auto">
          <a:xfrm>
            <a:off x="1079500" y="-42863"/>
            <a:ext cx="7607300" cy="555626"/>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GB" sz="2800" b="1" kern="0" dirty="0">
                <a:solidFill>
                  <a:srgbClr val="FFFF00"/>
                </a:solidFill>
                <a:effectLst>
                  <a:outerShdw blurRad="38100" dist="38100" dir="2700000" algn="tl">
                    <a:srgbClr val="000000"/>
                  </a:outerShdw>
                </a:effectLst>
                <a:ea typeface="ＭＳ Ｐゴシック" pitchFamily="34" charset="-128"/>
                <a:cs typeface="ＭＳ Ｐゴシック" pitchFamily="68" charset="-128"/>
              </a:rPr>
              <a:t>Methods</a:t>
            </a:r>
          </a:p>
        </p:txBody>
      </p:sp>
      <p:sp>
        <p:nvSpPr>
          <p:cNvPr id="5" name="Rettangolo 4"/>
          <p:cNvSpPr/>
          <p:nvPr/>
        </p:nvSpPr>
        <p:spPr>
          <a:xfrm>
            <a:off x="971550" y="1304925"/>
            <a:ext cx="7885113" cy="1938338"/>
          </a:xfrm>
          <a:prstGeom prst="rect">
            <a:avLst/>
          </a:prstGeom>
        </p:spPr>
        <p:txBody>
          <a:bodyPr>
            <a:spAutoFit/>
          </a:bodyPr>
          <a:lstStyle/>
          <a:p>
            <a:pPr algn="just" fontAlgn="base">
              <a:spcBef>
                <a:spcPct val="0"/>
              </a:spcBef>
              <a:defRPr/>
            </a:pPr>
            <a:r>
              <a:rPr lang="en-US" sz="2400" dirty="0">
                <a:solidFill>
                  <a:srgbClr val="FFFFFF"/>
                </a:solidFill>
                <a:latin typeface="Times New Roman"/>
                <a:ea typeface="Times New Roman"/>
                <a:cs typeface="Times New Roman"/>
              </a:rPr>
              <a:t>Introduce: </a:t>
            </a:r>
            <a:r>
              <a:rPr lang="en-US" sz="2400" b="1" i="1" dirty="0">
                <a:solidFill>
                  <a:srgbClr val="FFFF00"/>
                </a:solidFill>
                <a:effectLst>
                  <a:outerShdw blurRad="38100" dist="38100" dir="2700000" algn="tl">
                    <a:srgbClr val="000000">
                      <a:alpha val="43137"/>
                    </a:srgbClr>
                  </a:outerShdw>
                </a:effectLst>
                <a:latin typeface="Times New Roman"/>
                <a:ea typeface="Times New Roman"/>
                <a:cs typeface="Times New Roman"/>
              </a:rPr>
              <a:t>Limitations of experiential control</a:t>
            </a:r>
          </a:p>
          <a:p>
            <a:pPr algn="just" fontAlgn="base">
              <a:spcBef>
                <a:spcPct val="0"/>
              </a:spcBef>
              <a:defRPr/>
            </a:pPr>
            <a:r>
              <a:rPr lang="en-GB" sz="2400" b="1" kern="0" dirty="0">
                <a:solidFill>
                  <a:srgbClr val="AAFFFF"/>
                </a:solidFill>
                <a:effectLst>
                  <a:outerShdw blurRad="38100" dist="38100" dir="2700000" algn="tl">
                    <a:srgbClr val="000000"/>
                  </a:outerShdw>
                </a:effectLst>
                <a:ea typeface="ＭＳ Ｐゴシック" pitchFamily="34" charset="-128"/>
                <a:cs typeface="ＭＳ Ｐゴシック" pitchFamily="68" charset="-128"/>
              </a:rPr>
              <a:t>	Help patient let go of the control</a:t>
            </a:r>
          </a:p>
          <a:p>
            <a:pPr algn="ctr" fontAlgn="base">
              <a:spcBef>
                <a:spcPct val="0"/>
              </a:spcBef>
              <a:defRPr/>
            </a:pPr>
            <a:r>
              <a:rPr lang="en-GB" sz="2400" b="1" kern="0" dirty="0">
                <a:solidFill>
                  <a:srgbClr val="FFFF00"/>
                </a:solidFill>
                <a:effectLst>
                  <a:outerShdw blurRad="38100" dist="38100" dir="2700000" algn="tl">
                    <a:srgbClr val="000000"/>
                  </a:outerShdw>
                </a:effectLst>
                <a:ea typeface="ＭＳ Ｐゴシック" pitchFamily="34" charset="-128"/>
                <a:cs typeface="ＭＳ Ｐゴシック" pitchFamily="68" charset="-128"/>
              </a:rPr>
              <a:t>What obesity costs?</a:t>
            </a:r>
          </a:p>
          <a:p>
            <a:pPr algn="just" fontAlgn="base">
              <a:spcBef>
                <a:spcPct val="0"/>
              </a:spcBef>
              <a:defRPr/>
            </a:pPr>
            <a:endParaRPr lang="en-GB" sz="2400" b="1" i="1" kern="0" dirty="0">
              <a:solidFill>
                <a:srgbClr val="AAFFFF"/>
              </a:solidFill>
              <a:effectLst>
                <a:outerShdw blurRad="38100" dist="38100" dir="2700000" algn="tl">
                  <a:srgbClr val="000000"/>
                </a:outerShdw>
              </a:effectLst>
              <a:latin typeface="Calibri"/>
              <a:ea typeface="Times New Roman"/>
              <a:cs typeface="Times New Roman"/>
            </a:endParaRPr>
          </a:p>
          <a:p>
            <a:pPr algn="just" fontAlgn="base">
              <a:spcBef>
                <a:spcPct val="0"/>
              </a:spcBef>
              <a:defRPr/>
            </a:pPr>
            <a:r>
              <a:rPr lang="en-US" sz="2400" dirty="0">
                <a:solidFill>
                  <a:srgbClr val="FFFFFF"/>
                </a:solidFill>
                <a:latin typeface="Times New Roman"/>
                <a:ea typeface="Times New Roman"/>
                <a:cs typeface="Times New Roman"/>
              </a:rPr>
              <a:t>Introduce: Suffering as normal human experience</a:t>
            </a:r>
          </a:p>
        </p:txBody>
      </p:sp>
      <p:sp>
        <p:nvSpPr>
          <p:cNvPr id="6" name="Rettangolo 5"/>
          <p:cNvSpPr/>
          <p:nvPr/>
        </p:nvSpPr>
        <p:spPr>
          <a:xfrm>
            <a:off x="2484438" y="404813"/>
            <a:ext cx="4572000" cy="646112"/>
          </a:xfrm>
          <a:prstGeom prst="rect">
            <a:avLst/>
          </a:prstGeom>
        </p:spPr>
        <p:txBody>
          <a:bodyPr>
            <a:spAutoFit/>
          </a:bodyPr>
          <a:lstStyle/>
          <a:p>
            <a:pPr fontAlgn="base">
              <a:spcBef>
                <a:spcPct val="0"/>
              </a:spcBef>
              <a:defRPr/>
            </a:pPr>
            <a:r>
              <a:rPr lang="en-US" sz="3600" dirty="0">
                <a:solidFill>
                  <a:srgbClr val="FFC000"/>
                </a:solidFill>
                <a:effectLst>
                  <a:outerShdw blurRad="38100" dist="38100" dir="2700000" algn="tl">
                    <a:srgbClr val="000000">
                      <a:alpha val="43137"/>
                    </a:srgbClr>
                  </a:outerShdw>
                </a:effectLst>
                <a:latin typeface="Times New Roman"/>
                <a:ea typeface="Times New Roman"/>
                <a:cs typeface="Times New Roman"/>
              </a:rPr>
              <a:t>ACT  </a:t>
            </a:r>
            <a:r>
              <a:rPr lang="en-US" sz="3200" dirty="0">
                <a:solidFill>
                  <a:srgbClr val="FFC000"/>
                </a:solidFill>
                <a:effectLst>
                  <a:outerShdw blurRad="38100" dist="38100" dir="2700000" algn="tl">
                    <a:srgbClr val="000000">
                      <a:alpha val="43137"/>
                    </a:srgbClr>
                  </a:outerShdw>
                </a:effectLst>
                <a:latin typeface="Times New Roman"/>
                <a:ea typeface="Times New Roman"/>
                <a:cs typeface="Times New Roman"/>
              </a:rPr>
              <a:t>Components</a:t>
            </a:r>
            <a:endParaRPr lang="it-IT" sz="2800" dirty="0">
              <a:solidFill>
                <a:srgbClr val="FFC000"/>
              </a:solidFill>
              <a:effectLst>
                <a:outerShdw blurRad="38100" dist="38100" dir="2700000" algn="tl">
                  <a:srgbClr val="000000">
                    <a:alpha val="43137"/>
                  </a:srgbClr>
                </a:outerShdw>
              </a:effectLst>
              <a:latin typeface="Calibri"/>
              <a:ea typeface="Times New Roman"/>
              <a:cs typeface="Times New Roman"/>
            </a:endParaRPr>
          </a:p>
        </p:txBody>
      </p:sp>
      <p:pic>
        <p:nvPicPr>
          <p:cNvPr id="12298" name="Segnaposto contenuto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21600" y="1412875"/>
            <a:ext cx="14224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03913" y="0"/>
            <a:ext cx="13604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4005263"/>
            <a:ext cx="2630487"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ttangolo 11"/>
          <p:cNvSpPr/>
          <p:nvPr/>
        </p:nvSpPr>
        <p:spPr>
          <a:xfrm>
            <a:off x="1042988" y="3536950"/>
            <a:ext cx="7742237" cy="461963"/>
          </a:xfrm>
          <a:prstGeom prst="rect">
            <a:avLst/>
          </a:prstGeom>
        </p:spPr>
        <p:txBody>
          <a:bodyPr>
            <a:spAutoFit/>
          </a:bodyPr>
          <a:lstStyle/>
          <a:p>
            <a:pPr algn="just" fontAlgn="base">
              <a:spcBef>
                <a:spcPct val="0"/>
              </a:spcBef>
              <a:defRPr/>
            </a:pPr>
            <a:r>
              <a:rPr lang="en-US" sz="2400" dirty="0">
                <a:solidFill>
                  <a:srgbClr val="FFFFFF"/>
                </a:solidFill>
                <a:latin typeface="Times New Roman"/>
                <a:ea typeface="Times New Roman"/>
                <a:cs typeface="Times New Roman"/>
              </a:rPr>
              <a:t>Introduce:  </a:t>
            </a:r>
            <a:r>
              <a:rPr lang="it-IT" sz="2400" b="1" i="1" dirty="0" err="1">
                <a:solidFill>
                  <a:srgbClr val="FFFF00"/>
                </a:solidFill>
                <a:effectLst>
                  <a:outerShdw blurRad="38100" dist="38100" dir="2700000" algn="tl">
                    <a:srgbClr val="000000">
                      <a:alpha val="43137"/>
                    </a:srgbClr>
                  </a:outerShdw>
                </a:effectLst>
                <a:latin typeface="Times New Roman"/>
                <a:ea typeface="Times New Roman"/>
                <a:cs typeface="Times New Roman"/>
              </a:rPr>
              <a:t>Finding</a:t>
            </a:r>
            <a:r>
              <a:rPr lang="it-IT" sz="2400" b="1" i="1" dirty="0">
                <a:solidFill>
                  <a:srgbClr val="FFFF00"/>
                </a:solidFill>
                <a:effectLst>
                  <a:outerShdw blurRad="38100" dist="38100" dir="2700000" algn="tl">
                    <a:srgbClr val="000000">
                      <a:alpha val="43137"/>
                    </a:srgbClr>
                  </a:outerShdw>
                </a:effectLst>
                <a:latin typeface="Times New Roman"/>
                <a:ea typeface="Times New Roman"/>
                <a:cs typeface="Times New Roman"/>
              </a:rPr>
              <a:t> </a:t>
            </a:r>
            <a:r>
              <a:rPr lang="it-IT" sz="2400" b="1" i="1" dirty="0" err="1">
                <a:solidFill>
                  <a:srgbClr val="FFFF00"/>
                </a:solidFill>
                <a:effectLst>
                  <a:outerShdw blurRad="38100" dist="38100" dir="2700000" algn="tl">
                    <a:srgbClr val="000000">
                      <a:alpha val="43137"/>
                    </a:srgbClr>
                  </a:outerShdw>
                </a:effectLst>
                <a:latin typeface="Times New Roman"/>
                <a:ea typeface="Times New Roman"/>
                <a:cs typeface="Times New Roman"/>
              </a:rPr>
              <a:t>hope</a:t>
            </a:r>
            <a:r>
              <a:rPr lang="it-IT" sz="2400" b="1" i="1" dirty="0">
                <a:solidFill>
                  <a:srgbClr val="FFFF00"/>
                </a:solidFill>
                <a:effectLst>
                  <a:outerShdw blurRad="38100" dist="38100" dir="2700000" algn="tl">
                    <a:srgbClr val="000000">
                      <a:alpha val="43137"/>
                    </a:srgbClr>
                  </a:outerShdw>
                </a:effectLst>
                <a:latin typeface="Times New Roman"/>
                <a:ea typeface="Times New Roman"/>
                <a:cs typeface="Times New Roman"/>
              </a:rPr>
              <a:t>: </a:t>
            </a:r>
            <a:r>
              <a:rPr lang="it-IT" sz="2400" b="1" i="1" dirty="0" err="1">
                <a:solidFill>
                  <a:srgbClr val="FFFF00"/>
                </a:solidFill>
                <a:effectLst>
                  <a:outerShdw blurRad="38100" dist="38100" dir="2700000" algn="tl">
                    <a:srgbClr val="000000">
                      <a:alpha val="43137"/>
                    </a:srgbClr>
                  </a:outerShdw>
                </a:effectLst>
                <a:latin typeface="Times New Roman"/>
                <a:ea typeface="Times New Roman"/>
                <a:cs typeface="Times New Roman"/>
              </a:rPr>
              <a:t>looking</a:t>
            </a:r>
            <a:r>
              <a:rPr lang="it-IT" sz="2400" b="1" i="1" dirty="0">
                <a:solidFill>
                  <a:srgbClr val="FFFF00"/>
                </a:solidFill>
                <a:effectLst>
                  <a:outerShdw blurRad="38100" dist="38100" dir="2700000" algn="tl">
                    <a:srgbClr val="000000">
                      <a:alpha val="43137"/>
                    </a:srgbClr>
                  </a:outerShdw>
                </a:effectLst>
                <a:latin typeface="Times New Roman"/>
                <a:ea typeface="Times New Roman"/>
                <a:cs typeface="Times New Roman"/>
              </a:rPr>
              <a:t> </a:t>
            </a:r>
            <a:r>
              <a:rPr lang="it-IT" sz="2400" b="1" i="1" dirty="0" err="1">
                <a:solidFill>
                  <a:srgbClr val="FFFF00"/>
                </a:solidFill>
                <a:effectLst>
                  <a:outerShdw blurRad="38100" dist="38100" dir="2700000" algn="tl">
                    <a:srgbClr val="000000">
                      <a:alpha val="43137"/>
                    </a:srgbClr>
                  </a:outerShdw>
                </a:effectLst>
                <a:latin typeface="Times New Roman"/>
                <a:ea typeface="Times New Roman"/>
                <a:cs typeface="Times New Roman"/>
              </a:rPr>
              <a:t>kindly</a:t>
            </a:r>
            <a:r>
              <a:rPr lang="it-IT" sz="2400" b="1" i="1" dirty="0">
                <a:solidFill>
                  <a:srgbClr val="FFFF00"/>
                </a:solidFill>
                <a:effectLst>
                  <a:outerShdw blurRad="38100" dist="38100" dir="2700000" algn="tl">
                    <a:srgbClr val="000000">
                      <a:alpha val="43137"/>
                    </a:srgbClr>
                  </a:outerShdw>
                </a:effectLst>
                <a:latin typeface="Times New Roman"/>
                <a:ea typeface="Times New Roman"/>
                <a:cs typeface="Times New Roman"/>
              </a:rPr>
              <a:t> at </a:t>
            </a:r>
            <a:r>
              <a:rPr lang="it-IT" sz="2400" b="1" i="1" dirty="0" err="1">
                <a:solidFill>
                  <a:srgbClr val="FFFF00"/>
                </a:solidFill>
                <a:effectLst>
                  <a:outerShdw blurRad="38100" dist="38100" dir="2700000" algn="tl">
                    <a:srgbClr val="000000">
                      <a:alpha val="43137"/>
                    </a:srgbClr>
                  </a:outerShdw>
                </a:effectLst>
                <a:latin typeface="Times New Roman"/>
                <a:ea typeface="Times New Roman"/>
                <a:cs typeface="Times New Roman"/>
              </a:rPr>
              <a:t>your</a:t>
            </a:r>
            <a:r>
              <a:rPr lang="it-IT" sz="2400" b="1" i="1" dirty="0">
                <a:solidFill>
                  <a:srgbClr val="FFFF00"/>
                </a:solidFill>
                <a:effectLst>
                  <a:outerShdw blurRad="38100" dist="38100" dir="2700000" algn="tl">
                    <a:srgbClr val="000000">
                      <a:alpha val="43137"/>
                    </a:srgbClr>
                  </a:outerShdw>
                </a:effectLst>
                <a:latin typeface="Times New Roman"/>
                <a:ea typeface="Times New Roman"/>
                <a:cs typeface="Times New Roman"/>
              </a:rPr>
              <a:t> </a:t>
            </a:r>
            <a:r>
              <a:rPr lang="it-IT" sz="2400" b="1" i="1" dirty="0" err="1">
                <a:solidFill>
                  <a:srgbClr val="FFFF00"/>
                </a:solidFill>
                <a:effectLst>
                  <a:outerShdw blurRad="38100" dist="38100" dir="2700000" algn="tl">
                    <a:srgbClr val="000000">
                      <a:alpha val="43137"/>
                    </a:srgbClr>
                  </a:outerShdw>
                </a:effectLst>
                <a:latin typeface="Times New Roman"/>
                <a:ea typeface="Times New Roman"/>
                <a:cs typeface="Times New Roman"/>
              </a:rPr>
              <a:t>strugle</a:t>
            </a:r>
            <a:endParaRPr lang="en-US" sz="2400" b="1" i="1" dirty="0">
              <a:solidFill>
                <a:srgbClr val="FFFF00"/>
              </a:solidFill>
              <a:effectLst>
                <a:outerShdw blurRad="38100" dist="38100" dir="2700000" algn="tl">
                  <a:srgbClr val="000000">
                    <a:alpha val="43137"/>
                  </a:srgbClr>
                </a:outerShdw>
              </a:effectLst>
              <a:latin typeface="Times New Roman"/>
              <a:ea typeface="Times New Roman"/>
              <a:cs typeface="Times New Roman"/>
            </a:endParaRPr>
          </a:p>
        </p:txBody>
      </p:sp>
      <p:sp>
        <p:nvSpPr>
          <p:cNvPr id="13" name="Rettangolo 12"/>
          <p:cNvSpPr/>
          <p:nvPr/>
        </p:nvSpPr>
        <p:spPr>
          <a:xfrm>
            <a:off x="1584325" y="4221163"/>
            <a:ext cx="4103688" cy="584200"/>
          </a:xfrm>
          <a:prstGeom prst="rect">
            <a:avLst/>
          </a:prstGeom>
        </p:spPr>
        <p:txBody>
          <a:bodyPr>
            <a:spAutoFit/>
          </a:bodyPr>
          <a:lstStyle/>
          <a:p>
            <a:pPr algn="just" fontAlgn="base">
              <a:spcBef>
                <a:spcPct val="0"/>
              </a:spcBef>
              <a:defRPr/>
            </a:pPr>
            <a:r>
              <a:rPr lang="it-IT" sz="3200" dirty="0" err="1">
                <a:solidFill>
                  <a:srgbClr val="00FFFF">
                    <a:lumMod val="60000"/>
                    <a:lumOff val="40000"/>
                  </a:srgbClr>
                </a:solidFill>
                <a:latin typeface="Calibri" pitchFamily="34" charset="0"/>
                <a:ea typeface="Times New Roman"/>
                <a:cs typeface="Calibri" pitchFamily="34" charset="0"/>
              </a:rPr>
              <a:t>Sitting</a:t>
            </a:r>
            <a:r>
              <a:rPr lang="it-IT" sz="3200" dirty="0">
                <a:solidFill>
                  <a:srgbClr val="00FFFF">
                    <a:lumMod val="60000"/>
                    <a:lumOff val="40000"/>
                  </a:srgbClr>
                </a:solidFill>
                <a:latin typeface="Calibri" pitchFamily="34" charset="0"/>
                <a:ea typeface="Times New Roman"/>
                <a:cs typeface="Calibri" pitchFamily="34" charset="0"/>
              </a:rPr>
              <a:t> </a:t>
            </a:r>
            <a:r>
              <a:rPr lang="it-IT" sz="3200" dirty="0" err="1">
                <a:solidFill>
                  <a:srgbClr val="00FFFF">
                    <a:lumMod val="60000"/>
                    <a:lumOff val="40000"/>
                  </a:srgbClr>
                </a:solidFill>
                <a:latin typeface="Calibri" pitchFamily="34" charset="0"/>
                <a:ea typeface="Times New Roman"/>
                <a:cs typeface="Calibri" pitchFamily="34" charset="0"/>
              </a:rPr>
              <a:t>With</a:t>
            </a:r>
            <a:r>
              <a:rPr lang="it-IT" sz="3200" dirty="0">
                <a:solidFill>
                  <a:srgbClr val="00FFFF">
                    <a:lumMod val="60000"/>
                    <a:lumOff val="40000"/>
                  </a:srgbClr>
                </a:solidFill>
                <a:latin typeface="Calibri" pitchFamily="34" charset="0"/>
                <a:ea typeface="Times New Roman"/>
                <a:cs typeface="Calibri" pitchFamily="34" charset="0"/>
              </a:rPr>
              <a:t> </a:t>
            </a:r>
            <a:r>
              <a:rPr lang="it-IT" sz="3200" dirty="0" err="1">
                <a:solidFill>
                  <a:srgbClr val="00FFFF">
                    <a:lumMod val="60000"/>
                    <a:lumOff val="40000"/>
                  </a:srgbClr>
                </a:solidFill>
                <a:latin typeface="Calibri" pitchFamily="34" charset="0"/>
                <a:ea typeface="Times New Roman"/>
                <a:cs typeface="Calibri" pitchFamily="34" charset="0"/>
              </a:rPr>
              <a:t>Suffering</a:t>
            </a:r>
            <a:endParaRPr lang="en-US" sz="3200" b="1" dirty="0">
              <a:solidFill>
                <a:srgbClr val="00FFFF">
                  <a:lumMod val="60000"/>
                  <a:lumOff val="40000"/>
                </a:srgbClr>
              </a:solidFill>
              <a:effectLst>
                <a:outerShdw blurRad="38100" dist="38100" dir="2700000" algn="tl">
                  <a:srgbClr val="000000">
                    <a:alpha val="43137"/>
                  </a:srgbClr>
                </a:outerShdw>
              </a:effectLst>
              <a:latin typeface="Calibri" pitchFamily="34" charset="0"/>
              <a:ea typeface="Times New Roman"/>
              <a:cs typeface="Calibri" pitchFamily="34" charset="0"/>
            </a:endParaRPr>
          </a:p>
        </p:txBody>
      </p:sp>
      <p:sp>
        <p:nvSpPr>
          <p:cNvPr id="14" name="Rettangolo 13"/>
          <p:cNvSpPr/>
          <p:nvPr/>
        </p:nvSpPr>
        <p:spPr>
          <a:xfrm>
            <a:off x="971550" y="5243513"/>
            <a:ext cx="8172450" cy="1570037"/>
          </a:xfrm>
          <a:prstGeom prst="rect">
            <a:avLst/>
          </a:prstGeom>
        </p:spPr>
        <p:txBody>
          <a:bodyPr>
            <a:spAutoFit/>
          </a:bodyPr>
          <a:lstStyle/>
          <a:p>
            <a:pPr algn="just" fontAlgn="base">
              <a:spcBef>
                <a:spcPct val="0"/>
              </a:spcBef>
              <a:defRPr/>
            </a:pPr>
            <a:r>
              <a:rPr lang="en-US" sz="2400" b="1" i="1" dirty="0">
                <a:solidFill>
                  <a:srgbClr val="FFFF00"/>
                </a:solidFill>
                <a:effectLst>
                  <a:outerShdw blurRad="38100" dist="38100" dir="2700000" algn="tl">
                    <a:srgbClr val="000000">
                      <a:alpha val="43137"/>
                    </a:srgbClr>
                  </a:outerShdw>
                </a:effectLst>
                <a:latin typeface="Times New Roman"/>
                <a:ea typeface="Times New Roman"/>
                <a:cs typeface="Times New Roman"/>
              </a:rPr>
              <a:t>Acceptance as an alternative to control strategies</a:t>
            </a:r>
          </a:p>
          <a:p>
            <a:pPr algn="just" fontAlgn="base">
              <a:spcBef>
                <a:spcPct val="0"/>
              </a:spcBef>
              <a:defRPr/>
            </a:pPr>
            <a:r>
              <a:rPr lang="en-US" sz="2400" dirty="0">
                <a:solidFill>
                  <a:srgbClr val="FFFFFF"/>
                </a:solidFill>
                <a:latin typeface="Times New Roman"/>
                <a:ea typeface="Times New Roman"/>
                <a:cs typeface="Times New Roman"/>
              </a:rPr>
              <a:t>specifically relating to adhering to caloric intake </a:t>
            </a:r>
          </a:p>
          <a:p>
            <a:pPr algn="just" fontAlgn="base">
              <a:spcBef>
                <a:spcPct val="0"/>
              </a:spcBef>
              <a:defRPr/>
            </a:pPr>
            <a:r>
              <a:rPr lang="en-US" sz="2400" dirty="0">
                <a:solidFill>
                  <a:srgbClr val="FFFFFF"/>
                </a:solidFill>
                <a:latin typeface="Times New Roman"/>
                <a:ea typeface="Times New Roman"/>
                <a:cs typeface="Times New Roman"/>
              </a:rPr>
              <a:t>and physical activity recommendations</a:t>
            </a:r>
            <a:endParaRPr lang="it-IT" sz="2400" dirty="0">
              <a:solidFill>
                <a:srgbClr val="FFFFFF"/>
              </a:solidFill>
              <a:latin typeface="Calibri"/>
              <a:ea typeface="Times New Roman"/>
              <a:cs typeface="Times New Roman"/>
            </a:endParaRPr>
          </a:p>
          <a:p>
            <a:pPr algn="just" fontAlgn="base">
              <a:spcBef>
                <a:spcPct val="0"/>
              </a:spcBef>
              <a:defRPr/>
            </a:pPr>
            <a:r>
              <a:rPr lang="it-IT" sz="2400" dirty="0">
                <a:solidFill>
                  <a:srgbClr val="FFFFFF"/>
                </a:solidFill>
                <a:latin typeface="Times New Roman"/>
                <a:ea typeface="Times New Roman"/>
                <a:cs typeface="Times New Roman"/>
              </a:rPr>
              <a:t>Introduce: </a:t>
            </a:r>
            <a:r>
              <a:rPr lang="it-IT" sz="2400" b="1" i="1" dirty="0" err="1">
                <a:solidFill>
                  <a:srgbClr val="FFFF00"/>
                </a:solidFill>
                <a:effectLst>
                  <a:outerShdw blurRad="38100" dist="38100" dir="2700000" algn="tl">
                    <a:srgbClr val="000000">
                      <a:alpha val="43137"/>
                    </a:srgbClr>
                  </a:outerShdw>
                </a:effectLst>
                <a:latin typeface="Times New Roman"/>
                <a:ea typeface="Times New Roman"/>
                <a:cs typeface="Times New Roman"/>
              </a:rPr>
              <a:t>Willingness</a:t>
            </a:r>
            <a:endParaRPr lang="it-IT" sz="2400" dirty="0">
              <a:solidFill>
                <a:srgbClr val="FFFF00"/>
              </a:solidFill>
              <a:effectLst>
                <a:outerShdw blurRad="38100" dist="38100" dir="2700000" algn="tl">
                  <a:srgbClr val="000000">
                    <a:alpha val="43137"/>
                  </a:srgbClr>
                </a:outerShdw>
              </a:effectLst>
              <a:latin typeface="Calibri"/>
              <a:ea typeface="Times New Roman"/>
              <a:cs typeface="Times New Roman"/>
            </a:endParaRPr>
          </a:p>
        </p:txBody>
      </p:sp>
    </p:spTree>
    <p:extLst>
      <p:ext uri="{BB962C8B-B14F-4D97-AF65-F5344CB8AC3E}">
        <p14:creationId xmlns:p14="http://schemas.microsoft.com/office/powerpoint/2010/main" val="35424510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strVal val="#ppt_w*0.70"/>
                                          </p:val>
                                        </p:tav>
                                        <p:tav tm="100000">
                                          <p:val>
                                            <p:strVal val="#ppt_w"/>
                                          </p:val>
                                        </p:tav>
                                      </p:tavLst>
                                    </p:anim>
                                    <p:anim calcmode="lin" valueType="num">
                                      <p:cBhvr>
                                        <p:cTn id="14" dur="1000" fill="hold"/>
                                        <p:tgtEl>
                                          <p:spTgt spid="12"/>
                                        </p:tgtEl>
                                        <p:attrNameLst>
                                          <p:attrName>ppt_h</p:attrName>
                                        </p:attrNameLst>
                                      </p:cBhvr>
                                      <p:tavLst>
                                        <p:tav tm="0">
                                          <p:val>
                                            <p:strVal val="#ppt_h"/>
                                          </p:val>
                                        </p:tav>
                                        <p:tav tm="100000">
                                          <p:val>
                                            <p:strVal val="#ppt_h"/>
                                          </p:val>
                                        </p:tav>
                                      </p:tavLst>
                                    </p:anim>
                                    <p:animEffect transition="in" filter="fade">
                                      <p:cBhvr>
                                        <p:cTn id="15" dur="1000"/>
                                        <p:tgtEl>
                                          <p:spTgt spid="12"/>
                                        </p:tgtEl>
                                      </p:cBhvr>
                                    </p:animEffect>
                                  </p:childTnLst>
                                </p:cTn>
                              </p:par>
                              <p:par>
                                <p:cTn id="16" presetID="55"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strVal val="#ppt_w*0.70"/>
                                          </p:val>
                                        </p:tav>
                                        <p:tav tm="100000">
                                          <p:val>
                                            <p:strVal val="#ppt_w"/>
                                          </p:val>
                                        </p:tav>
                                      </p:tavLst>
                                    </p:anim>
                                    <p:anim calcmode="lin" valueType="num">
                                      <p:cBhvr>
                                        <p:cTn id="19" dur="1000" fill="hold"/>
                                        <p:tgtEl>
                                          <p:spTgt spid="11"/>
                                        </p:tgtEl>
                                        <p:attrNameLst>
                                          <p:attrName>ppt_h</p:attrName>
                                        </p:attrNameLst>
                                      </p:cBhvr>
                                      <p:tavLst>
                                        <p:tav tm="0">
                                          <p:val>
                                            <p:strVal val="#ppt_h"/>
                                          </p:val>
                                        </p:tav>
                                        <p:tav tm="100000">
                                          <p:val>
                                            <p:strVal val="#ppt_h"/>
                                          </p:val>
                                        </p:tav>
                                      </p:tavLst>
                                    </p:anim>
                                    <p:animEffect transition="in" filter="fade">
                                      <p:cBhvr>
                                        <p:cTn id="20" dur="1000"/>
                                        <p:tgtEl>
                                          <p:spTgt spid="1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strVal val="#ppt_w*0.70"/>
                                          </p:val>
                                        </p:tav>
                                        <p:tav tm="100000">
                                          <p:val>
                                            <p:strVal val="#ppt_w"/>
                                          </p:val>
                                        </p:tav>
                                      </p:tavLst>
                                    </p:anim>
                                    <p:anim calcmode="lin" valueType="num">
                                      <p:cBhvr>
                                        <p:cTn id="26" dur="1000" fill="hold"/>
                                        <p:tgtEl>
                                          <p:spTgt spid="13"/>
                                        </p:tgtEl>
                                        <p:attrNameLst>
                                          <p:attrName>ppt_h</p:attrName>
                                        </p:attrNameLst>
                                      </p:cBhvr>
                                      <p:tavLst>
                                        <p:tav tm="0">
                                          <p:val>
                                            <p:strVal val="#ppt_h"/>
                                          </p:val>
                                        </p:tav>
                                        <p:tav tm="100000">
                                          <p:val>
                                            <p:strVal val="#ppt_h"/>
                                          </p:val>
                                        </p:tav>
                                      </p:tavLst>
                                    </p:anim>
                                    <p:animEffect transition="in" filter="fade">
                                      <p:cBhvr>
                                        <p:cTn id="27" dur="100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strVal val="#ppt_w*0.70"/>
                                          </p:val>
                                        </p:tav>
                                        <p:tav tm="100000">
                                          <p:val>
                                            <p:strVal val="#ppt_w"/>
                                          </p:val>
                                        </p:tav>
                                      </p:tavLst>
                                    </p:anim>
                                    <p:anim calcmode="lin" valueType="num">
                                      <p:cBhvr>
                                        <p:cTn id="33" dur="1000" fill="hold"/>
                                        <p:tgtEl>
                                          <p:spTgt spid="14"/>
                                        </p:tgtEl>
                                        <p:attrNameLst>
                                          <p:attrName>ppt_h</p:attrName>
                                        </p:attrNameLst>
                                      </p:cBhvr>
                                      <p:tavLst>
                                        <p:tav tm="0">
                                          <p:val>
                                            <p:strVal val="#ppt_h"/>
                                          </p:val>
                                        </p:tav>
                                        <p:tav tm="100000">
                                          <p:val>
                                            <p:strVal val="#ppt_h"/>
                                          </p:val>
                                        </p:tav>
                                      </p:tavLst>
                                    </p:anim>
                                    <p:animEffect transition="in" filter="fade">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5" descr="4097happy-way-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520825"/>
            <a:ext cx="295275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txBox="1">
            <a:spLocks/>
          </p:cNvSpPr>
          <p:nvPr/>
        </p:nvSpPr>
        <p:spPr bwMode="auto">
          <a:xfrm>
            <a:off x="1079500" y="-42863"/>
            <a:ext cx="7607300" cy="555626"/>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GB" sz="2800" b="1" kern="0" dirty="0">
                <a:solidFill>
                  <a:srgbClr val="FFFF00"/>
                </a:solidFill>
                <a:effectLst>
                  <a:outerShdw blurRad="38100" dist="38100" dir="2700000" algn="tl">
                    <a:srgbClr val="000000"/>
                  </a:outerShdw>
                </a:effectLst>
                <a:ea typeface="ＭＳ Ｐゴシック" pitchFamily="34" charset="-128"/>
                <a:cs typeface="ＭＳ Ｐゴシック" pitchFamily="68" charset="-128"/>
              </a:rPr>
              <a:t>Methods</a:t>
            </a:r>
          </a:p>
        </p:txBody>
      </p:sp>
      <p:sp>
        <p:nvSpPr>
          <p:cNvPr id="5" name="Rettangolo 4"/>
          <p:cNvSpPr/>
          <p:nvPr/>
        </p:nvSpPr>
        <p:spPr>
          <a:xfrm>
            <a:off x="971550" y="1052513"/>
            <a:ext cx="7885113" cy="461962"/>
          </a:xfrm>
          <a:prstGeom prst="rect">
            <a:avLst/>
          </a:prstGeom>
        </p:spPr>
        <p:txBody>
          <a:bodyPr>
            <a:spAutoFit/>
          </a:bodyPr>
          <a:lstStyle/>
          <a:p>
            <a:pPr algn="just" fontAlgn="base">
              <a:spcBef>
                <a:spcPct val="0"/>
              </a:spcBef>
              <a:defRPr/>
            </a:pPr>
            <a:r>
              <a:rPr lang="en-US" sz="2400" dirty="0">
                <a:solidFill>
                  <a:srgbClr val="FFFFFF"/>
                </a:solidFill>
                <a:latin typeface="Times New Roman"/>
                <a:ea typeface="Times New Roman"/>
                <a:cs typeface="Times New Roman"/>
              </a:rPr>
              <a:t>Introduce:  </a:t>
            </a:r>
            <a:r>
              <a:rPr lang="en-US" sz="2400" b="1" i="1" dirty="0">
                <a:solidFill>
                  <a:srgbClr val="FFFF00"/>
                </a:solidFill>
                <a:effectLst>
                  <a:outerShdw blurRad="38100" dist="38100" dir="2700000" algn="tl">
                    <a:srgbClr val="000000">
                      <a:alpha val="43137"/>
                    </a:srgbClr>
                  </a:outerShdw>
                </a:effectLst>
                <a:latin typeface="Times New Roman"/>
                <a:ea typeface="Times New Roman"/>
                <a:cs typeface="Times New Roman"/>
              </a:rPr>
              <a:t>Value and Committed action</a:t>
            </a:r>
            <a:endParaRPr lang="it-IT" sz="2400" dirty="0">
              <a:solidFill>
                <a:srgbClr val="FFFF00"/>
              </a:solidFill>
              <a:effectLst>
                <a:outerShdw blurRad="38100" dist="38100" dir="2700000" algn="tl">
                  <a:srgbClr val="000000">
                    <a:alpha val="43137"/>
                  </a:srgbClr>
                </a:outerShdw>
              </a:effectLst>
              <a:latin typeface="Calibri"/>
              <a:ea typeface="Times New Roman"/>
              <a:cs typeface="Times New Roman"/>
            </a:endParaRPr>
          </a:p>
        </p:txBody>
      </p:sp>
      <p:sp>
        <p:nvSpPr>
          <p:cNvPr id="6" name="Rettangolo 5"/>
          <p:cNvSpPr/>
          <p:nvPr/>
        </p:nvSpPr>
        <p:spPr>
          <a:xfrm>
            <a:off x="2484438" y="404813"/>
            <a:ext cx="4572000" cy="646112"/>
          </a:xfrm>
          <a:prstGeom prst="rect">
            <a:avLst/>
          </a:prstGeom>
        </p:spPr>
        <p:txBody>
          <a:bodyPr>
            <a:spAutoFit/>
          </a:bodyPr>
          <a:lstStyle/>
          <a:p>
            <a:pPr fontAlgn="base">
              <a:spcBef>
                <a:spcPct val="0"/>
              </a:spcBef>
              <a:defRPr/>
            </a:pPr>
            <a:r>
              <a:rPr lang="en-US" sz="3600" dirty="0">
                <a:solidFill>
                  <a:srgbClr val="FFC000"/>
                </a:solidFill>
                <a:effectLst>
                  <a:outerShdw blurRad="38100" dist="38100" dir="2700000" algn="tl">
                    <a:srgbClr val="000000">
                      <a:alpha val="43137"/>
                    </a:srgbClr>
                  </a:outerShdw>
                </a:effectLst>
                <a:latin typeface="Times New Roman"/>
                <a:ea typeface="Times New Roman"/>
                <a:cs typeface="Times New Roman"/>
              </a:rPr>
              <a:t>ACT  </a:t>
            </a:r>
            <a:r>
              <a:rPr lang="en-US" sz="3200" dirty="0">
                <a:solidFill>
                  <a:srgbClr val="FFC000"/>
                </a:solidFill>
                <a:effectLst>
                  <a:outerShdw blurRad="38100" dist="38100" dir="2700000" algn="tl">
                    <a:srgbClr val="000000">
                      <a:alpha val="43137"/>
                    </a:srgbClr>
                  </a:outerShdw>
                </a:effectLst>
                <a:latin typeface="Times New Roman"/>
                <a:ea typeface="Times New Roman"/>
                <a:cs typeface="Times New Roman"/>
              </a:rPr>
              <a:t>Components</a:t>
            </a:r>
            <a:endParaRPr lang="it-IT" sz="2800" dirty="0">
              <a:solidFill>
                <a:srgbClr val="FFC000"/>
              </a:solidFill>
              <a:effectLst>
                <a:outerShdw blurRad="38100" dist="38100" dir="2700000" algn="tl">
                  <a:srgbClr val="000000">
                    <a:alpha val="43137"/>
                  </a:srgbClr>
                </a:outerShdw>
              </a:effectLst>
              <a:latin typeface="Calibri"/>
              <a:ea typeface="Times New Roman"/>
              <a:cs typeface="Times New Roman"/>
            </a:endParaRPr>
          </a:p>
        </p:txBody>
      </p:sp>
      <p:pic>
        <p:nvPicPr>
          <p:cNvPr id="16390"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83513" y="0"/>
            <a:ext cx="13604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http://t2.ftcdn.net/jpg/00/00/37/35/400_F_373527_0z0fxcQDAyGvEA6Pr9xkC8ROp7vsA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4763" y="1952625"/>
            <a:ext cx="5329237"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ttangolo 15"/>
          <p:cNvSpPr/>
          <p:nvPr/>
        </p:nvSpPr>
        <p:spPr>
          <a:xfrm>
            <a:off x="3886200" y="1979613"/>
            <a:ext cx="2413000" cy="1790700"/>
          </a:xfrm>
          <a:prstGeom prst="rect">
            <a:avLst/>
          </a:prstGeom>
        </p:spPr>
        <p:txBody>
          <a:bodyPr>
            <a:spAutoFit/>
          </a:bodyPr>
          <a:lstStyle/>
          <a:p>
            <a:pPr algn="ctr" defTabSz="739775" fontAlgn="base">
              <a:spcBef>
                <a:spcPct val="20000"/>
              </a:spcBef>
              <a:spcAft>
                <a:spcPct val="0"/>
              </a:spcAft>
              <a:buClr>
                <a:srgbClr val="AAAAFF"/>
              </a:buClr>
              <a:buSzPct val="95000"/>
              <a:defRPr/>
            </a:pPr>
            <a:r>
              <a:rPr lang="de-DE" sz="2400" dirty="0" err="1">
                <a:solidFill>
                  <a:srgbClr val="FFFFFF"/>
                </a:solidFill>
                <a:effectLst>
                  <a:outerShdw blurRad="38100" dist="38100" dir="2700000" algn="tl">
                    <a:srgbClr val="000000"/>
                  </a:outerShdw>
                </a:effectLst>
                <a:ea typeface="ＭＳ Ｐゴシック" pitchFamily="34" charset="-128"/>
              </a:rPr>
              <a:t>Relinquish</a:t>
            </a:r>
            <a:r>
              <a:rPr lang="de-DE" sz="2400" dirty="0">
                <a:solidFill>
                  <a:srgbClr val="FFFFFF"/>
                </a:solidFill>
                <a:effectLst>
                  <a:outerShdw blurRad="38100" dist="38100" dir="2700000" algn="tl">
                    <a:srgbClr val="000000"/>
                  </a:outerShdw>
                </a:effectLst>
                <a:ea typeface="ＭＳ Ｐゴシック" pitchFamily="34" charset="-128"/>
              </a:rPr>
              <a:t> </a:t>
            </a:r>
          </a:p>
          <a:p>
            <a:pPr algn="ctr" defTabSz="739775" fontAlgn="base">
              <a:spcBef>
                <a:spcPct val="20000"/>
              </a:spcBef>
              <a:spcAft>
                <a:spcPct val="0"/>
              </a:spcAft>
              <a:buClr>
                <a:srgbClr val="AAAAFF"/>
              </a:buClr>
              <a:buSzPct val="95000"/>
              <a:defRPr/>
            </a:pPr>
            <a:r>
              <a:rPr lang="de-DE" sz="2400" dirty="0">
                <a:solidFill>
                  <a:srgbClr val="FFFFFF"/>
                </a:solidFill>
                <a:effectLst>
                  <a:outerShdw blurRad="38100" dist="38100" dir="2700000" algn="tl">
                    <a:srgbClr val="000000"/>
                  </a:outerShdw>
                </a:effectLst>
                <a:ea typeface="ＭＳ Ｐゴシック" pitchFamily="34" charset="-128"/>
              </a:rPr>
              <a:t>solid </a:t>
            </a:r>
            <a:r>
              <a:rPr lang="de-DE" sz="2400" dirty="0" err="1">
                <a:solidFill>
                  <a:srgbClr val="FFFFFF"/>
                </a:solidFill>
                <a:effectLst>
                  <a:outerShdw blurRad="38100" dist="38100" dir="2700000" algn="tl">
                    <a:srgbClr val="000000"/>
                  </a:outerShdw>
                </a:effectLst>
                <a:ea typeface="ＭＳ Ｐゴシック" pitchFamily="34" charset="-128"/>
              </a:rPr>
              <a:t>ground</a:t>
            </a:r>
            <a:endParaRPr lang="de-DE" sz="2400" dirty="0">
              <a:solidFill>
                <a:srgbClr val="FFFFFF"/>
              </a:solidFill>
              <a:effectLst>
                <a:outerShdw blurRad="38100" dist="38100" dir="2700000" algn="tl">
                  <a:srgbClr val="000000"/>
                </a:outerShdw>
              </a:effectLst>
              <a:ea typeface="ＭＳ Ｐゴシック" pitchFamily="34" charset="-128"/>
            </a:endParaRPr>
          </a:p>
          <a:p>
            <a:pPr algn="ctr" defTabSz="739775" fontAlgn="base">
              <a:spcBef>
                <a:spcPct val="20000"/>
              </a:spcBef>
              <a:spcAft>
                <a:spcPct val="0"/>
              </a:spcAft>
              <a:buClr>
                <a:srgbClr val="AAAAFF"/>
              </a:buClr>
              <a:buSzPct val="95000"/>
              <a:defRPr/>
            </a:pPr>
            <a:r>
              <a:rPr lang="de-DE" sz="2400" dirty="0">
                <a:solidFill>
                  <a:srgbClr val="FFFFFF"/>
                </a:solidFill>
                <a:effectLst>
                  <a:outerShdw blurRad="38100" dist="38100" dir="2700000" algn="tl">
                    <a:srgbClr val="000000"/>
                  </a:outerShdw>
                </a:effectLst>
                <a:ea typeface="ＭＳ Ｐゴシック" pitchFamily="34" charset="-128"/>
              </a:rPr>
              <a:t>&amp;</a:t>
            </a:r>
          </a:p>
          <a:p>
            <a:pPr algn="ctr" defTabSz="739775" fontAlgn="base">
              <a:spcBef>
                <a:spcPct val="20000"/>
              </a:spcBef>
              <a:spcAft>
                <a:spcPct val="0"/>
              </a:spcAft>
              <a:buClr>
                <a:srgbClr val="AAAAFF"/>
              </a:buClr>
              <a:buSzPct val="95000"/>
              <a:defRPr/>
            </a:pPr>
            <a:r>
              <a:rPr lang="de-DE" sz="2400" dirty="0" err="1">
                <a:solidFill>
                  <a:srgbClr val="FFFFFF"/>
                </a:solidFill>
                <a:effectLst>
                  <a:outerShdw blurRad="38100" dist="38100" dir="2700000" algn="tl">
                    <a:srgbClr val="000000"/>
                  </a:outerShdw>
                </a:effectLst>
                <a:ea typeface="ＭＳ Ｐゴシック" pitchFamily="34" charset="-128"/>
              </a:rPr>
              <a:t>confide</a:t>
            </a:r>
            <a:endParaRPr lang="de-DE" sz="2400" dirty="0">
              <a:solidFill>
                <a:srgbClr val="FFFFFF"/>
              </a:solidFill>
              <a:effectLst>
                <a:outerShdw blurRad="38100" dist="38100" dir="2700000" algn="tl">
                  <a:srgbClr val="000000"/>
                </a:outerShdw>
              </a:effectLst>
              <a:ea typeface="ＭＳ Ｐゴシック" pitchFamily="34" charset="-128"/>
            </a:endParaRPr>
          </a:p>
        </p:txBody>
      </p:sp>
      <p:sp>
        <p:nvSpPr>
          <p:cNvPr id="18" name="Rettangolo 17"/>
          <p:cNvSpPr/>
          <p:nvPr/>
        </p:nvSpPr>
        <p:spPr>
          <a:xfrm>
            <a:off x="3924300" y="1376363"/>
            <a:ext cx="5219700" cy="831850"/>
          </a:xfrm>
          <a:prstGeom prst="rect">
            <a:avLst/>
          </a:prstGeom>
        </p:spPr>
        <p:txBody>
          <a:bodyPr>
            <a:spAutoFit/>
          </a:bodyPr>
          <a:lstStyle/>
          <a:p>
            <a:pPr algn="just" fontAlgn="base">
              <a:spcBef>
                <a:spcPct val="0"/>
              </a:spcBef>
              <a:defRPr/>
            </a:pPr>
            <a:r>
              <a:rPr lang="it-IT" sz="2400" dirty="0" err="1">
                <a:solidFill>
                  <a:srgbClr val="00FFFF">
                    <a:lumMod val="60000"/>
                    <a:lumOff val="40000"/>
                  </a:srgbClr>
                </a:solidFill>
                <a:latin typeface="Times New Roman"/>
                <a:ea typeface="Times New Roman"/>
                <a:cs typeface="Times New Roman"/>
              </a:rPr>
              <a:t>Choose</a:t>
            </a:r>
            <a:r>
              <a:rPr lang="it-IT" sz="2400" dirty="0">
                <a:solidFill>
                  <a:srgbClr val="00FFFF">
                    <a:lumMod val="60000"/>
                    <a:lumOff val="40000"/>
                  </a:srgbClr>
                </a:solidFill>
                <a:latin typeface="Times New Roman"/>
                <a:ea typeface="Times New Roman"/>
                <a:cs typeface="Times New Roman"/>
              </a:rPr>
              <a:t> </a:t>
            </a:r>
            <a:r>
              <a:rPr lang="it-IT" sz="2400" dirty="0" err="1">
                <a:solidFill>
                  <a:srgbClr val="00FFFF">
                    <a:lumMod val="60000"/>
                    <a:lumOff val="40000"/>
                  </a:srgbClr>
                </a:solidFill>
                <a:latin typeface="Times New Roman"/>
                <a:ea typeface="Times New Roman"/>
                <a:cs typeface="Times New Roman"/>
              </a:rPr>
              <a:t>actively</a:t>
            </a:r>
            <a:r>
              <a:rPr lang="it-IT" sz="2400" dirty="0">
                <a:solidFill>
                  <a:srgbClr val="00FFFF">
                    <a:lumMod val="60000"/>
                    <a:lumOff val="40000"/>
                  </a:srgbClr>
                </a:solidFill>
                <a:latin typeface="Times New Roman"/>
                <a:ea typeface="Times New Roman"/>
                <a:cs typeface="Times New Roman"/>
              </a:rPr>
              <a:t> in the </a:t>
            </a:r>
            <a:r>
              <a:rPr lang="it-IT" sz="2400" dirty="0" err="1">
                <a:solidFill>
                  <a:srgbClr val="00FFFF">
                    <a:lumMod val="60000"/>
                    <a:lumOff val="40000"/>
                  </a:srgbClr>
                </a:solidFill>
                <a:latin typeface="Times New Roman"/>
                <a:ea typeface="Times New Roman"/>
                <a:cs typeface="Times New Roman"/>
              </a:rPr>
              <a:t>present</a:t>
            </a:r>
            <a:r>
              <a:rPr lang="it-IT" sz="2400" dirty="0">
                <a:solidFill>
                  <a:srgbClr val="00FFFF">
                    <a:lumMod val="60000"/>
                    <a:lumOff val="40000"/>
                  </a:srgbClr>
                </a:solidFill>
                <a:latin typeface="Times New Roman"/>
                <a:ea typeface="Times New Roman"/>
                <a:cs typeface="Times New Roman"/>
              </a:rPr>
              <a:t> moment</a:t>
            </a:r>
          </a:p>
          <a:p>
            <a:pPr algn="just" fontAlgn="base">
              <a:spcBef>
                <a:spcPct val="0"/>
              </a:spcBef>
              <a:defRPr/>
            </a:pPr>
            <a:endParaRPr lang="en-US" sz="2400" b="1" i="1" dirty="0">
              <a:solidFill>
                <a:srgbClr val="00FFFF">
                  <a:lumMod val="60000"/>
                  <a:lumOff val="40000"/>
                </a:srgbClr>
              </a:solidFill>
              <a:effectLst>
                <a:outerShdw blurRad="38100" dist="38100" dir="2700000" algn="tl">
                  <a:srgbClr val="000000">
                    <a:alpha val="43137"/>
                  </a:srgbClr>
                </a:outerShdw>
              </a:effectLst>
              <a:latin typeface="Times New Roman"/>
              <a:ea typeface="Times New Roman"/>
              <a:cs typeface="Times New Roman"/>
            </a:endParaRPr>
          </a:p>
        </p:txBody>
      </p:sp>
    </p:spTree>
    <p:extLst>
      <p:ext uri="{BB962C8B-B14F-4D97-AF65-F5344CB8AC3E}">
        <p14:creationId xmlns:p14="http://schemas.microsoft.com/office/powerpoint/2010/main" val="13827629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checkerboard(across)">
                                      <p:cBhvr>
                                        <p:cTn id="11" dur="500"/>
                                        <p:tgtEl>
                                          <p:spTgt spid="1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5"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1000" fill="hold"/>
                                        <p:tgtEl>
                                          <p:spTgt spid="16"/>
                                        </p:tgtEl>
                                        <p:attrNameLst>
                                          <p:attrName>ppt_w</p:attrName>
                                        </p:attrNameLst>
                                      </p:cBhvr>
                                      <p:tavLst>
                                        <p:tav tm="0">
                                          <p:val>
                                            <p:strVal val="#ppt_w*0.70"/>
                                          </p:val>
                                        </p:tav>
                                        <p:tav tm="100000">
                                          <p:val>
                                            <p:strVal val="#ppt_w"/>
                                          </p:val>
                                        </p:tav>
                                      </p:tavLst>
                                    </p:anim>
                                    <p:anim calcmode="lin" valueType="num">
                                      <p:cBhvr>
                                        <p:cTn id="17" dur="1000" fill="hold"/>
                                        <p:tgtEl>
                                          <p:spTgt spid="16"/>
                                        </p:tgtEl>
                                        <p:attrNameLst>
                                          <p:attrName>ppt_h</p:attrName>
                                        </p:attrNameLst>
                                      </p:cBhvr>
                                      <p:tavLst>
                                        <p:tav tm="0">
                                          <p:val>
                                            <p:strVal val="#ppt_h"/>
                                          </p:val>
                                        </p:tav>
                                        <p:tav tm="100000">
                                          <p:val>
                                            <p:strVal val="#ppt_h"/>
                                          </p:val>
                                        </p:tav>
                                      </p:tavLst>
                                    </p:anim>
                                    <p:animEffect transition="in" filter="fade">
                                      <p:cBhvr>
                                        <p:cTn id="18" dur="1000"/>
                                        <p:tgtEl>
                                          <p:spTgt spid="16"/>
                                        </p:tgtEl>
                                      </p:cBhvr>
                                    </p:animEffect>
                                  </p:childTnLst>
                                </p:cTn>
                              </p:par>
                              <p:par>
                                <p:cTn id="19" presetID="55"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ppt_w</p:attrName>
                                        </p:attrNameLst>
                                      </p:cBhvr>
                                      <p:tavLst>
                                        <p:tav tm="0">
                                          <p:val>
                                            <p:strVal val="#ppt_w*0.70"/>
                                          </p:val>
                                        </p:tav>
                                        <p:tav tm="100000">
                                          <p:val>
                                            <p:strVal val="#ppt_w"/>
                                          </p:val>
                                        </p:tav>
                                      </p:tavLst>
                                    </p:anim>
                                    <p:anim calcmode="lin" valueType="num">
                                      <p:cBhvr>
                                        <p:cTn id="22" dur="1000" fill="hold"/>
                                        <p:tgtEl>
                                          <p:spTgt spid="15"/>
                                        </p:tgtEl>
                                        <p:attrNameLst>
                                          <p:attrName>ppt_h</p:attrName>
                                        </p:attrNameLst>
                                      </p:cBhvr>
                                      <p:tavLst>
                                        <p:tav tm="0">
                                          <p:val>
                                            <p:strVal val="#ppt_h"/>
                                          </p:val>
                                        </p:tav>
                                        <p:tav tm="100000">
                                          <p:val>
                                            <p:strVal val="#ppt_h"/>
                                          </p:val>
                                        </p:tav>
                                      </p:tavLst>
                                    </p:anim>
                                    <p:animEffect transition="in" filter="fade">
                                      <p:cBhvr>
                                        <p:cTn id="2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bwMode="auto">
          <a:xfrm>
            <a:off x="1079500" y="-42863"/>
            <a:ext cx="7607300" cy="555626"/>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GB" sz="2800" b="1" kern="0" dirty="0">
                <a:solidFill>
                  <a:srgbClr val="FFFF00"/>
                </a:solidFill>
                <a:effectLst>
                  <a:outerShdw blurRad="38100" dist="38100" dir="2700000" algn="tl">
                    <a:srgbClr val="000000"/>
                  </a:outerShdw>
                </a:effectLst>
                <a:ea typeface="ＭＳ Ｐゴシック" pitchFamily="34" charset="-128"/>
                <a:cs typeface="ＭＳ Ｐゴシック" pitchFamily="68" charset="-128"/>
              </a:rPr>
              <a:t>Methods</a:t>
            </a:r>
          </a:p>
        </p:txBody>
      </p:sp>
      <p:sp>
        <p:nvSpPr>
          <p:cNvPr id="5" name="Rettangolo 4"/>
          <p:cNvSpPr/>
          <p:nvPr/>
        </p:nvSpPr>
        <p:spPr>
          <a:xfrm>
            <a:off x="971550" y="1052513"/>
            <a:ext cx="7885113" cy="461962"/>
          </a:xfrm>
          <a:prstGeom prst="rect">
            <a:avLst/>
          </a:prstGeom>
        </p:spPr>
        <p:txBody>
          <a:bodyPr>
            <a:spAutoFit/>
          </a:bodyPr>
          <a:lstStyle/>
          <a:p>
            <a:pPr algn="just" fontAlgn="base">
              <a:spcBef>
                <a:spcPct val="0"/>
              </a:spcBef>
              <a:defRPr/>
            </a:pPr>
            <a:r>
              <a:rPr lang="en-US" sz="2400" dirty="0">
                <a:solidFill>
                  <a:srgbClr val="FFFFFF"/>
                </a:solidFill>
                <a:latin typeface="Times New Roman"/>
                <a:ea typeface="Times New Roman"/>
                <a:cs typeface="Times New Roman"/>
              </a:rPr>
              <a:t>Introduce:  </a:t>
            </a:r>
            <a:r>
              <a:rPr lang="en-US" sz="2400" b="1" i="1" dirty="0">
                <a:solidFill>
                  <a:srgbClr val="FFFF00"/>
                </a:solidFill>
                <a:effectLst>
                  <a:outerShdw blurRad="38100" dist="38100" dir="2700000" algn="tl">
                    <a:srgbClr val="000000">
                      <a:alpha val="43137"/>
                    </a:srgbClr>
                  </a:outerShdw>
                </a:effectLst>
                <a:latin typeface="Times New Roman"/>
                <a:ea typeface="Times New Roman"/>
                <a:cs typeface="Times New Roman"/>
              </a:rPr>
              <a:t>Value and Committed action</a:t>
            </a:r>
            <a:endParaRPr lang="it-IT" sz="2400" dirty="0">
              <a:solidFill>
                <a:srgbClr val="FFFF00"/>
              </a:solidFill>
              <a:effectLst>
                <a:outerShdw blurRad="38100" dist="38100" dir="2700000" algn="tl">
                  <a:srgbClr val="000000">
                    <a:alpha val="43137"/>
                  </a:srgbClr>
                </a:outerShdw>
              </a:effectLst>
              <a:latin typeface="Calibri"/>
              <a:ea typeface="Times New Roman"/>
              <a:cs typeface="Times New Roman"/>
            </a:endParaRPr>
          </a:p>
        </p:txBody>
      </p:sp>
      <p:sp>
        <p:nvSpPr>
          <p:cNvPr id="6" name="Rettangolo 5"/>
          <p:cNvSpPr/>
          <p:nvPr/>
        </p:nvSpPr>
        <p:spPr>
          <a:xfrm>
            <a:off x="2484438" y="404813"/>
            <a:ext cx="4572000" cy="646112"/>
          </a:xfrm>
          <a:prstGeom prst="rect">
            <a:avLst/>
          </a:prstGeom>
        </p:spPr>
        <p:txBody>
          <a:bodyPr>
            <a:spAutoFit/>
          </a:bodyPr>
          <a:lstStyle/>
          <a:p>
            <a:pPr fontAlgn="base">
              <a:spcBef>
                <a:spcPct val="0"/>
              </a:spcBef>
              <a:defRPr/>
            </a:pPr>
            <a:r>
              <a:rPr lang="en-US" sz="3600" dirty="0">
                <a:solidFill>
                  <a:srgbClr val="FFC000"/>
                </a:solidFill>
                <a:effectLst>
                  <a:outerShdw blurRad="38100" dist="38100" dir="2700000" algn="tl">
                    <a:srgbClr val="000000">
                      <a:alpha val="43137"/>
                    </a:srgbClr>
                  </a:outerShdw>
                </a:effectLst>
                <a:latin typeface="Times New Roman"/>
                <a:ea typeface="Times New Roman"/>
                <a:cs typeface="Times New Roman"/>
              </a:rPr>
              <a:t>ACT  </a:t>
            </a:r>
            <a:r>
              <a:rPr lang="en-US" sz="3200" dirty="0">
                <a:solidFill>
                  <a:srgbClr val="FFC000"/>
                </a:solidFill>
                <a:effectLst>
                  <a:outerShdw blurRad="38100" dist="38100" dir="2700000" algn="tl">
                    <a:srgbClr val="000000">
                      <a:alpha val="43137"/>
                    </a:srgbClr>
                  </a:outerShdw>
                </a:effectLst>
                <a:latin typeface="Times New Roman"/>
                <a:ea typeface="Times New Roman"/>
                <a:cs typeface="Times New Roman"/>
              </a:rPr>
              <a:t>Components</a:t>
            </a:r>
            <a:endParaRPr lang="it-IT" sz="2800" dirty="0">
              <a:solidFill>
                <a:srgbClr val="FFC000"/>
              </a:solidFill>
              <a:effectLst>
                <a:outerShdw blurRad="38100" dist="38100" dir="2700000" algn="tl">
                  <a:srgbClr val="000000">
                    <a:alpha val="43137"/>
                  </a:srgbClr>
                </a:outerShdw>
              </a:effectLst>
              <a:latin typeface="Calibri"/>
              <a:ea typeface="Times New Roman"/>
              <a:cs typeface="Times New Roman"/>
            </a:endParaRPr>
          </a:p>
        </p:txBody>
      </p:sp>
      <p:pic>
        <p:nvPicPr>
          <p:cNvPr id="17413"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83513" y="0"/>
            <a:ext cx="13604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038" y="1844675"/>
            <a:ext cx="53213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Rettangolo 9"/>
          <p:cNvSpPr>
            <a:spLocks noChangeArrowheads="1"/>
          </p:cNvSpPr>
          <p:nvPr/>
        </p:nvSpPr>
        <p:spPr bwMode="auto">
          <a:xfrm>
            <a:off x="1584325" y="1484313"/>
            <a:ext cx="1800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fontAlgn="base" hangingPunct="1">
              <a:spcBef>
                <a:spcPct val="0"/>
              </a:spcBef>
              <a:spcAft>
                <a:spcPct val="0"/>
              </a:spcAft>
              <a:buFontTx/>
              <a:buNone/>
            </a:pPr>
            <a:r>
              <a:rPr lang="it-IT" altLang="it-IT" sz="1800">
                <a:solidFill>
                  <a:srgbClr val="FFFFFF"/>
                </a:solidFill>
              </a:rPr>
              <a:t>Dahl et al. 2009</a:t>
            </a:r>
          </a:p>
        </p:txBody>
      </p:sp>
      <p:pic>
        <p:nvPicPr>
          <p:cNvPr id="1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1449388"/>
            <a:ext cx="3635375"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13031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917724_fruitandvegiecombo.jpg"/>
          <p:cNvPicPr>
            <a:picLocks noChangeAspect="1"/>
          </p:cNvPicPr>
          <p:nvPr/>
        </p:nvPicPr>
        <p:blipFill>
          <a:blip r:embed="rId3">
            <a:grayscl/>
          </a:blip>
          <a:srcRect l="7199" t="10000" r="7199" b="17778"/>
          <a:stretch>
            <a:fillRect/>
          </a:stretch>
        </p:blipFill>
        <p:spPr>
          <a:xfrm>
            <a:off x="1712913" y="1295400"/>
            <a:ext cx="5718175" cy="3792538"/>
          </a:xfrm>
          <a:prstGeom prst="rect">
            <a:avLst/>
          </a:prstGeom>
          <a:ln>
            <a:noFill/>
          </a:ln>
          <a:effectLst>
            <a:outerShdw blurRad="190500" algn="tl" rotWithShape="0">
              <a:srgbClr val="000000">
                <a:alpha val="70000"/>
              </a:srgbClr>
            </a:outerShdw>
          </a:effectLst>
        </p:spPr>
      </p:pic>
      <p:pic>
        <p:nvPicPr>
          <p:cNvPr id="5" name="Picture 4" descr="20917724_fruitandvegiecombo.jpg"/>
          <p:cNvPicPr>
            <a:picLocks noChangeAspect="1"/>
          </p:cNvPicPr>
          <p:nvPr/>
        </p:nvPicPr>
        <p:blipFill>
          <a:blip r:embed="rId3">
            <a:extLst>
              <a:ext uri="{28A0092B-C50C-407E-A947-70E740481C1C}">
                <a14:useLocalDpi xmlns:a14="http://schemas.microsoft.com/office/drawing/2010/main" val="0"/>
              </a:ext>
            </a:extLst>
          </a:blip>
          <a:srcRect l="7199" t="10001" r="7199" b="17778"/>
          <a:stretch>
            <a:fillRect/>
          </a:stretch>
        </p:blipFill>
        <p:spPr bwMode="auto">
          <a:xfrm>
            <a:off x="1712913" y="1295400"/>
            <a:ext cx="5718175" cy="379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rot="20649879">
            <a:off x="517262" y="4266575"/>
            <a:ext cx="8592417" cy="144655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4400" b="1" dirty="0" err="1">
                <a:ln w="11430"/>
                <a:solidFill>
                  <a:srgbClr val="00FFFF">
                    <a:lumMod val="60000"/>
                    <a:lumOff val="40000"/>
                  </a:srgbClr>
                </a:solidFill>
                <a:effectLst>
                  <a:outerShdw blurRad="80000" dist="40000" dir="5040000" algn="tl">
                    <a:srgbClr val="000000">
                      <a:alpha val="30000"/>
                    </a:srgbClr>
                  </a:outerShdw>
                </a:effectLst>
                <a:ea typeface="ＭＳ Ｐゴシック" pitchFamily="34" charset="-128"/>
                <a:cs typeface="Arial" charset="0"/>
              </a:rPr>
              <a:t>Goals</a:t>
            </a:r>
            <a:endParaRPr lang="it-IT" sz="4400" b="1" dirty="0">
              <a:ln w="11430"/>
              <a:solidFill>
                <a:srgbClr val="00FFFF">
                  <a:lumMod val="60000"/>
                  <a:lumOff val="40000"/>
                </a:srgbClr>
              </a:solidFill>
              <a:effectLst>
                <a:outerShdw blurRad="80000" dist="40000" dir="5040000" algn="tl">
                  <a:srgbClr val="000000">
                    <a:alpha val="30000"/>
                  </a:srgbClr>
                </a:outerShdw>
              </a:effectLst>
              <a:ea typeface="ＭＳ Ｐゴシック" pitchFamily="34" charset="-128"/>
              <a:cs typeface="Arial" charset="0"/>
            </a:endParaRPr>
          </a:p>
          <a:p>
            <a:pPr algn="ctr" fontAlgn="base">
              <a:spcBef>
                <a:spcPct val="0"/>
              </a:spcBef>
              <a:spcAft>
                <a:spcPct val="0"/>
              </a:spcAft>
              <a:defRPr/>
            </a:pPr>
            <a:r>
              <a:rPr lang="it-IT" sz="4400" b="1" dirty="0" err="1">
                <a:ln w="11430"/>
                <a:solidFill>
                  <a:srgbClr val="00FFFF">
                    <a:lumMod val="60000"/>
                    <a:lumOff val="40000"/>
                  </a:srgbClr>
                </a:solidFill>
                <a:effectLst>
                  <a:outerShdw blurRad="80000" dist="40000" dir="5040000" algn="tl">
                    <a:srgbClr val="000000">
                      <a:alpha val="30000"/>
                    </a:srgbClr>
                  </a:outerShdw>
                </a:effectLst>
                <a:ea typeface="ＭＳ Ｐゴシック" pitchFamily="34" charset="-128"/>
                <a:cs typeface="Arial" charset="0"/>
              </a:rPr>
              <a:t>Eating</a:t>
            </a:r>
            <a:r>
              <a:rPr lang="it-IT" sz="4400" b="1" dirty="0">
                <a:ln w="11430"/>
                <a:solidFill>
                  <a:srgbClr val="00FFFF">
                    <a:lumMod val="60000"/>
                    <a:lumOff val="40000"/>
                  </a:srgbClr>
                </a:solidFill>
                <a:effectLst>
                  <a:outerShdw blurRad="80000" dist="40000" dir="5040000" algn="tl">
                    <a:srgbClr val="000000">
                      <a:alpha val="30000"/>
                    </a:srgbClr>
                  </a:outerShdw>
                </a:effectLst>
                <a:ea typeface="ＭＳ Ｐゴシック" pitchFamily="34" charset="-128"/>
                <a:cs typeface="Arial" charset="0"/>
              </a:rPr>
              <a:t> more </a:t>
            </a:r>
            <a:r>
              <a:rPr lang="it-IT" sz="4400" b="1" dirty="0" err="1">
                <a:ln w="11430"/>
                <a:solidFill>
                  <a:srgbClr val="00FFFF">
                    <a:lumMod val="60000"/>
                    <a:lumOff val="40000"/>
                  </a:srgbClr>
                </a:solidFill>
                <a:effectLst>
                  <a:outerShdw blurRad="80000" dist="40000" dir="5040000" algn="tl">
                    <a:srgbClr val="000000">
                      <a:alpha val="30000"/>
                    </a:srgbClr>
                  </a:outerShdw>
                </a:effectLst>
                <a:ea typeface="ＭＳ Ｐゴシック" pitchFamily="34" charset="-128"/>
                <a:cs typeface="Arial" charset="0"/>
              </a:rPr>
              <a:t>fruits</a:t>
            </a:r>
            <a:r>
              <a:rPr lang="it-IT" sz="4400" b="1" dirty="0">
                <a:ln w="11430"/>
                <a:solidFill>
                  <a:srgbClr val="00FFFF">
                    <a:lumMod val="60000"/>
                    <a:lumOff val="40000"/>
                  </a:srgbClr>
                </a:solidFill>
                <a:effectLst>
                  <a:outerShdw blurRad="80000" dist="40000" dir="5040000" algn="tl">
                    <a:srgbClr val="000000">
                      <a:alpha val="30000"/>
                    </a:srgbClr>
                  </a:outerShdw>
                </a:effectLst>
                <a:ea typeface="ＭＳ Ｐゴシック" pitchFamily="34" charset="-128"/>
                <a:cs typeface="Arial" charset="0"/>
              </a:rPr>
              <a:t> and </a:t>
            </a:r>
            <a:r>
              <a:rPr lang="it-IT" sz="4400" b="1" dirty="0" err="1">
                <a:ln w="11430"/>
                <a:solidFill>
                  <a:srgbClr val="00FFFF">
                    <a:lumMod val="60000"/>
                    <a:lumOff val="40000"/>
                  </a:srgbClr>
                </a:solidFill>
                <a:effectLst>
                  <a:outerShdw blurRad="80000" dist="40000" dir="5040000" algn="tl">
                    <a:srgbClr val="000000">
                      <a:alpha val="30000"/>
                    </a:srgbClr>
                  </a:outerShdw>
                </a:effectLst>
                <a:ea typeface="ＭＳ Ｐゴシック" pitchFamily="34" charset="-128"/>
                <a:cs typeface="Arial" charset="0"/>
              </a:rPr>
              <a:t>vetables</a:t>
            </a:r>
            <a:endParaRPr lang="it-IT" sz="4400" b="1" dirty="0">
              <a:ln w="11430"/>
              <a:solidFill>
                <a:srgbClr val="00FFFF">
                  <a:lumMod val="60000"/>
                  <a:lumOff val="40000"/>
                </a:srgbClr>
              </a:solidFill>
              <a:effectLst>
                <a:outerShdw blurRad="80000" dist="40000" dir="5040000" algn="tl">
                  <a:srgbClr val="000000">
                    <a:alpha val="30000"/>
                  </a:srgbClr>
                </a:outerShdw>
              </a:effectLst>
              <a:ea typeface="ＭＳ Ｐゴシック" pitchFamily="34" charset="-128"/>
              <a:cs typeface="Arial" charset="0"/>
            </a:endParaRPr>
          </a:p>
        </p:txBody>
      </p:sp>
      <p:sp>
        <p:nvSpPr>
          <p:cNvPr id="6" name="Rettangolo 5"/>
          <p:cNvSpPr/>
          <p:nvPr/>
        </p:nvSpPr>
        <p:spPr>
          <a:xfrm>
            <a:off x="935038" y="728663"/>
            <a:ext cx="8208962" cy="461962"/>
          </a:xfrm>
          <a:prstGeom prst="rect">
            <a:avLst/>
          </a:prstGeom>
        </p:spPr>
        <p:txBody>
          <a:bodyPr>
            <a:spAutoFit/>
          </a:bodyPr>
          <a:lstStyle/>
          <a:p>
            <a:pPr algn="just" fontAlgn="base">
              <a:spcBef>
                <a:spcPct val="0"/>
              </a:spcBef>
              <a:defRPr/>
            </a:pPr>
            <a:r>
              <a:rPr lang="en-US" sz="2400" dirty="0">
                <a:solidFill>
                  <a:srgbClr val="FFFFFF"/>
                </a:solidFill>
                <a:latin typeface="Times New Roman"/>
                <a:ea typeface="Times New Roman"/>
                <a:cs typeface="Times New Roman"/>
              </a:rPr>
              <a:t>Introduce: </a:t>
            </a:r>
            <a:r>
              <a:rPr lang="en-US" sz="2400" b="1" i="1" dirty="0">
                <a:solidFill>
                  <a:srgbClr val="FFFF00"/>
                </a:solidFill>
                <a:effectLst>
                  <a:outerShdw blurRad="38100" dist="38100" dir="2700000" algn="tl">
                    <a:srgbClr val="000000">
                      <a:alpha val="43137"/>
                    </a:srgbClr>
                  </a:outerShdw>
                </a:effectLst>
                <a:latin typeface="Times New Roman"/>
                <a:ea typeface="Times New Roman"/>
                <a:cs typeface="Times New Roman"/>
              </a:rPr>
              <a:t>Distinction between values and goals</a:t>
            </a:r>
            <a:r>
              <a:rPr lang="en-US" sz="2400" dirty="0">
                <a:solidFill>
                  <a:srgbClr val="FFFF00"/>
                </a:solidFill>
                <a:effectLst>
                  <a:outerShdw blurRad="38100" dist="38100" dir="2700000" algn="tl">
                    <a:srgbClr val="000000">
                      <a:alpha val="43137"/>
                    </a:srgbClr>
                  </a:outerShdw>
                </a:effectLst>
                <a:latin typeface="Times New Roman"/>
                <a:ea typeface="Times New Roman"/>
                <a:cs typeface="Times New Roman"/>
              </a:rPr>
              <a:t> </a:t>
            </a:r>
            <a:endParaRPr lang="it-IT" sz="2400" dirty="0">
              <a:solidFill>
                <a:srgbClr val="FFFF00"/>
              </a:solidFill>
              <a:effectLst>
                <a:outerShdw blurRad="38100" dist="38100" dir="2700000" algn="tl">
                  <a:srgbClr val="000000">
                    <a:alpha val="43137"/>
                  </a:srgbClr>
                </a:outerShdw>
              </a:effectLst>
              <a:latin typeface="Calibri"/>
              <a:ea typeface="Times New Roman"/>
              <a:cs typeface="Times New Roman"/>
            </a:endParaRPr>
          </a:p>
        </p:txBody>
      </p:sp>
      <p:sp>
        <p:nvSpPr>
          <p:cNvPr id="7" name="Titolo 1"/>
          <p:cNvSpPr txBox="1">
            <a:spLocks/>
          </p:cNvSpPr>
          <p:nvPr/>
        </p:nvSpPr>
        <p:spPr bwMode="auto">
          <a:xfrm>
            <a:off x="1079500" y="-42863"/>
            <a:ext cx="7607300" cy="555626"/>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GB" sz="2800" b="1" kern="0" dirty="0">
                <a:solidFill>
                  <a:srgbClr val="FFFF00"/>
                </a:solidFill>
                <a:effectLst>
                  <a:outerShdw blurRad="38100" dist="38100" dir="2700000" algn="tl">
                    <a:srgbClr val="000000"/>
                  </a:outerShdw>
                </a:effectLst>
                <a:ea typeface="ＭＳ Ｐゴシック" pitchFamily="34" charset="-128"/>
                <a:cs typeface="ＭＳ Ｐゴシック" pitchFamily="68" charset="-128"/>
              </a:rPr>
              <a:t>Methods</a:t>
            </a:r>
          </a:p>
        </p:txBody>
      </p:sp>
      <p:sp>
        <p:nvSpPr>
          <p:cNvPr id="8" name="Rettangolo 7"/>
          <p:cNvSpPr/>
          <p:nvPr/>
        </p:nvSpPr>
        <p:spPr>
          <a:xfrm>
            <a:off x="3095625" y="188913"/>
            <a:ext cx="4572000" cy="646112"/>
          </a:xfrm>
          <a:prstGeom prst="rect">
            <a:avLst/>
          </a:prstGeom>
        </p:spPr>
        <p:txBody>
          <a:bodyPr>
            <a:spAutoFit/>
          </a:bodyPr>
          <a:lstStyle/>
          <a:p>
            <a:pPr fontAlgn="base">
              <a:spcBef>
                <a:spcPct val="0"/>
              </a:spcBef>
              <a:defRPr/>
            </a:pPr>
            <a:r>
              <a:rPr lang="en-US" sz="3600" dirty="0">
                <a:solidFill>
                  <a:srgbClr val="FFC000"/>
                </a:solidFill>
                <a:effectLst>
                  <a:outerShdw blurRad="38100" dist="38100" dir="2700000" algn="tl">
                    <a:srgbClr val="000000">
                      <a:alpha val="43137"/>
                    </a:srgbClr>
                  </a:outerShdw>
                </a:effectLst>
                <a:latin typeface="Times New Roman"/>
                <a:ea typeface="Times New Roman"/>
                <a:cs typeface="Times New Roman"/>
              </a:rPr>
              <a:t>ACT  </a:t>
            </a:r>
            <a:r>
              <a:rPr lang="en-US" sz="3200" dirty="0">
                <a:solidFill>
                  <a:srgbClr val="FFC000"/>
                </a:solidFill>
                <a:effectLst>
                  <a:outerShdw blurRad="38100" dist="38100" dir="2700000" algn="tl">
                    <a:srgbClr val="000000">
                      <a:alpha val="43137"/>
                    </a:srgbClr>
                  </a:outerShdw>
                </a:effectLst>
                <a:latin typeface="Times New Roman"/>
                <a:ea typeface="Times New Roman"/>
                <a:cs typeface="Times New Roman"/>
              </a:rPr>
              <a:t>Components</a:t>
            </a:r>
            <a:endParaRPr lang="it-IT" sz="2800" dirty="0">
              <a:solidFill>
                <a:srgbClr val="FFC000"/>
              </a:solidFill>
              <a:effectLst>
                <a:outerShdw blurRad="38100" dist="38100" dir="2700000" algn="tl">
                  <a:srgbClr val="000000">
                    <a:alpha val="43137"/>
                  </a:srgbClr>
                </a:outerShdw>
              </a:effectLst>
              <a:latin typeface="Calibri"/>
              <a:ea typeface="Times New Roman"/>
              <a:cs typeface="Times New Roman"/>
            </a:endParaRPr>
          </a:p>
        </p:txBody>
      </p:sp>
      <p:pic>
        <p:nvPicPr>
          <p:cNvPr id="18440" name="Immagin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83513" y="0"/>
            <a:ext cx="13604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491555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bwMode="auto">
          <a:xfrm>
            <a:off x="1079500" y="-42863"/>
            <a:ext cx="7607300" cy="555626"/>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GB" sz="2800" b="1" kern="0" dirty="0">
                <a:solidFill>
                  <a:srgbClr val="FFFF00"/>
                </a:solidFill>
                <a:effectLst>
                  <a:outerShdw blurRad="38100" dist="38100" dir="2700000" algn="tl">
                    <a:srgbClr val="000000"/>
                  </a:outerShdw>
                </a:effectLst>
                <a:ea typeface="ＭＳ Ｐゴシック" pitchFamily="34" charset="-128"/>
                <a:cs typeface="ＭＳ Ｐゴシック" pitchFamily="68" charset="-128"/>
              </a:rPr>
              <a:t>Methods</a:t>
            </a:r>
          </a:p>
        </p:txBody>
      </p:sp>
      <p:sp>
        <p:nvSpPr>
          <p:cNvPr id="6" name="Rettangolo 5"/>
          <p:cNvSpPr/>
          <p:nvPr/>
        </p:nvSpPr>
        <p:spPr>
          <a:xfrm>
            <a:off x="2484438" y="404813"/>
            <a:ext cx="4572000" cy="646112"/>
          </a:xfrm>
          <a:prstGeom prst="rect">
            <a:avLst/>
          </a:prstGeom>
        </p:spPr>
        <p:txBody>
          <a:bodyPr>
            <a:spAutoFit/>
          </a:bodyPr>
          <a:lstStyle/>
          <a:p>
            <a:pPr fontAlgn="base">
              <a:spcBef>
                <a:spcPct val="0"/>
              </a:spcBef>
              <a:defRPr/>
            </a:pPr>
            <a:r>
              <a:rPr lang="en-US" sz="3600" dirty="0">
                <a:solidFill>
                  <a:srgbClr val="FFC000"/>
                </a:solidFill>
                <a:effectLst>
                  <a:outerShdw blurRad="38100" dist="38100" dir="2700000" algn="tl">
                    <a:srgbClr val="000000">
                      <a:alpha val="43137"/>
                    </a:srgbClr>
                  </a:outerShdw>
                </a:effectLst>
                <a:latin typeface="Times New Roman"/>
                <a:ea typeface="Times New Roman"/>
                <a:cs typeface="Times New Roman"/>
              </a:rPr>
              <a:t>ACT  </a:t>
            </a:r>
            <a:r>
              <a:rPr lang="en-US" sz="3200" dirty="0">
                <a:solidFill>
                  <a:srgbClr val="FFC000"/>
                </a:solidFill>
                <a:effectLst>
                  <a:outerShdw blurRad="38100" dist="38100" dir="2700000" algn="tl">
                    <a:srgbClr val="000000">
                      <a:alpha val="43137"/>
                    </a:srgbClr>
                  </a:outerShdw>
                </a:effectLst>
                <a:latin typeface="Times New Roman"/>
                <a:ea typeface="Times New Roman"/>
                <a:cs typeface="Times New Roman"/>
              </a:rPr>
              <a:t>Components</a:t>
            </a:r>
            <a:endParaRPr lang="it-IT" sz="2800" dirty="0">
              <a:solidFill>
                <a:srgbClr val="FFC000"/>
              </a:solidFill>
              <a:effectLst>
                <a:outerShdw blurRad="38100" dist="38100" dir="2700000" algn="tl">
                  <a:srgbClr val="000000">
                    <a:alpha val="43137"/>
                  </a:srgbClr>
                </a:outerShdw>
              </a:effectLst>
              <a:latin typeface="Calibri"/>
              <a:ea typeface="Times New Roman"/>
              <a:cs typeface="Times New Roman"/>
            </a:endParaRPr>
          </a:p>
        </p:txBody>
      </p:sp>
      <p:pic>
        <p:nvPicPr>
          <p:cNvPr id="19460"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83513" y="0"/>
            <a:ext cx="13604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ttangolo 11"/>
          <p:cNvSpPr/>
          <p:nvPr/>
        </p:nvSpPr>
        <p:spPr>
          <a:xfrm>
            <a:off x="1008063" y="1268413"/>
            <a:ext cx="7885112" cy="5632450"/>
          </a:xfrm>
          <a:prstGeom prst="rect">
            <a:avLst/>
          </a:prstGeom>
        </p:spPr>
        <p:txBody>
          <a:bodyPr>
            <a:spAutoFit/>
          </a:bodyPr>
          <a:lstStyle/>
          <a:p>
            <a:pPr algn="just" fontAlgn="base">
              <a:spcBef>
                <a:spcPct val="0"/>
              </a:spcBef>
              <a:defRPr/>
            </a:pPr>
            <a:r>
              <a:rPr lang="en-US" sz="2400" dirty="0">
                <a:solidFill>
                  <a:srgbClr val="FFFFFF"/>
                </a:solidFill>
                <a:latin typeface="Times New Roman"/>
                <a:ea typeface="Times New Roman"/>
                <a:cs typeface="Times New Roman"/>
              </a:rPr>
              <a:t>Introduce: </a:t>
            </a:r>
            <a:r>
              <a:rPr lang="en-US" sz="2400" b="1" i="1" dirty="0">
                <a:solidFill>
                  <a:srgbClr val="FFFF00"/>
                </a:solidFill>
                <a:effectLst>
                  <a:outerShdw blurRad="38100" dist="38100" dir="2700000" algn="tl">
                    <a:srgbClr val="000000">
                      <a:alpha val="43137"/>
                    </a:srgbClr>
                  </a:outerShdw>
                </a:effectLst>
                <a:latin typeface="Times New Roman"/>
                <a:ea typeface="Times New Roman"/>
                <a:cs typeface="Times New Roman"/>
              </a:rPr>
              <a:t>Strategies to reduce mindless eating</a:t>
            </a:r>
          </a:p>
          <a:p>
            <a:pPr algn="just" fontAlgn="base">
              <a:spcBef>
                <a:spcPct val="0"/>
              </a:spcBef>
              <a:defRPr/>
            </a:pPr>
            <a:endParaRPr lang="en-US" sz="2400" b="1" i="1" dirty="0">
              <a:solidFill>
                <a:srgbClr val="FFFF00"/>
              </a:solidFill>
              <a:effectLst>
                <a:outerShdw blurRad="38100" dist="38100" dir="2700000" algn="tl">
                  <a:srgbClr val="000000">
                    <a:alpha val="43137"/>
                  </a:srgbClr>
                </a:outerShdw>
              </a:effectLst>
              <a:latin typeface="Times New Roman"/>
              <a:ea typeface="Times New Roman"/>
              <a:cs typeface="Times New Roman"/>
            </a:endParaRPr>
          </a:p>
          <a:p>
            <a:pPr algn="just" fontAlgn="base">
              <a:spcBef>
                <a:spcPct val="0"/>
              </a:spcBef>
              <a:defRPr/>
            </a:pPr>
            <a:r>
              <a:rPr lang="en-US" sz="2400" dirty="0">
                <a:solidFill>
                  <a:srgbClr val="FFFFFF"/>
                </a:solidFill>
                <a:latin typeface="Times New Roman"/>
                <a:ea typeface="Times New Roman"/>
                <a:cs typeface="Times New Roman"/>
              </a:rPr>
              <a:t>Review: Limitations of experiential control</a:t>
            </a:r>
          </a:p>
          <a:p>
            <a:pPr algn="just" fontAlgn="base">
              <a:spcBef>
                <a:spcPct val="0"/>
              </a:spcBef>
              <a:defRPr/>
            </a:pPr>
            <a:r>
              <a:rPr lang="en-US" sz="2400" dirty="0">
                <a:solidFill>
                  <a:srgbClr val="FFFFFF"/>
                </a:solidFill>
                <a:latin typeface="Times New Roman"/>
                <a:ea typeface="Times New Roman"/>
                <a:cs typeface="Times New Roman"/>
              </a:rPr>
              <a:t>Review: Acceptance as an alternative to control</a:t>
            </a:r>
          </a:p>
          <a:p>
            <a:pPr algn="just" fontAlgn="base">
              <a:spcBef>
                <a:spcPct val="0"/>
              </a:spcBef>
              <a:defRPr/>
            </a:pPr>
            <a:r>
              <a:rPr lang="en-US" sz="2400" dirty="0">
                <a:solidFill>
                  <a:srgbClr val="FFFFFF"/>
                </a:solidFill>
                <a:latin typeface="Times New Roman"/>
                <a:ea typeface="Times New Roman"/>
                <a:cs typeface="Times New Roman"/>
              </a:rPr>
              <a:t> </a:t>
            </a:r>
            <a:endParaRPr lang="it-IT" sz="2400" dirty="0">
              <a:solidFill>
                <a:srgbClr val="FFFFFF"/>
              </a:solidFill>
              <a:latin typeface="Calibri"/>
              <a:ea typeface="Times New Roman"/>
              <a:cs typeface="Times New Roman"/>
            </a:endParaRPr>
          </a:p>
          <a:p>
            <a:pPr algn="just" fontAlgn="base">
              <a:spcBef>
                <a:spcPct val="0"/>
              </a:spcBef>
              <a:defRPr/>
            </a:pPr>
            <a:r>
              <a:rPr lang="en-US" sz="2400" dirty="0">
                <a:solidFill>
                  <a:srgbClr val="FFFFFF"/>
                </a:solidFill>
                <a:latin typeface="Times New Roman"/>
                <a:ea typeface="Times New Roman"/>
                <a:cs typeface="Times New Roman"/>
              </a:rPr>
              <a:t>Introduce: </a:t>
            </a:r>
            <a:r>
              <a:rPr lang="en-US" sz="2400" b="1" i="1" dirty="0">
                <a:solidFill>
                  <a:srgbClr val="FFFF00"/>
                </a:solidFill>
                <a:effectLst>
                  <a:outerShdw blurRad="38100" dist="38100" dir="2700000" algn="tl">
                    <a:srgbClr val="000000">
                      <a:alpha val="43137"/>
                    </a:srgbClr>
                  </a:outerShdw>
                </a:effectLst>
                <a:latin typeface="Times New Roman"/>
                <a:ea typeface="Times New Roman"/>
                <a:cs typeface="Times New Roman"/>
              </a:rPr>
              <a:t>Mindless vs. Mindful eating</a:t>
            </a:r>
          </a:p>
          <a:p>
            <a:pPr algn="just" fontAlgn="base">
              <a:spcBef>
                <a:spcPct val="0"/>
              </a:spcBef>
              <a:defRPr/>
            </a:pPr>
            <a:endParaRPr lang="en-US" sz="2400" b="1" i="1" dirty="0">
              <a:solidFill>
                <a:srgbClr val="FFFF00"/>
              </a:solidFill>
              <a:effectLst>
                <a:outerShdw blurRad="38100" dist="38100" dir="2700000" algn="tl">
                  <a:srgbClr val="000000">
                    <a:alpha val="43137"/>
                  </a:srgbClr>
                </a:outerShdw>
              </a:effectLst>
              <a:latin typeface="Times New Roman"/>
              <a:ea typeface="Times New Roman"/>
              <a:cs typeface="Times New Roman"/>
            </a:endParaRPr>
          </a:p>
          <a:p>
            <a:pPr algn="just" fontAlgn="base">
              <a:spcBef>
                <a:spcPct val="0"/>
              </a:spcBef>
              <a:defRPr/>
            </a:pPr>
            <a:r>
              <a:rPr lang="en-US" sz="2400" b="1" i="1" dirty="0">
                <a:solidFill>
                  <a:srgbClr val="FFFF00"/>
                </a:solidFill>
                <a:effectLst>
                  <a:outerShdw blurRad="38100" dist="38100" dir="2700000" algn="tl">
                    <a:srgbClr val="000000">
                      <a:alpha val="43137"/>
                    </a:srgbClr>
                  </a:outerShdw>
                </a:effectLst>
                <a:latin typeface="Times New Roman"/>
                <a:ea typeface="Times New Roman"/>
                <a:cs typeface="Times New Roman"/>
              </a:rPr>
              <a:t>The raisins exercise…</a:t>
            </a:r>
          </a:p>
          <a:p>
            <a:pPr algn="just" fontAlgn="base">
              <a:spcBef>
                <a:spcPct val="0"/>
              </a:spcBef>
              <a:defRPr/>
            </a:pPr>
            <a:r>
              <a:rPr lang="en-US" sz="2400" b="1" i="1" dirty="0">
                <a:solidFill>
                  <a:srgbClr val="FFFF00"/>
                </a:solidFill>
                <a:effectLst>
                  <a:outerShdw blurRad="38100" dist="38100" dir="2700000" algn="tl">
                    <a:srgbClr val="000000">
                      <a:alpha val="43137"/>
                    </a:srgbClr>
                  </a:outerShdw>
                </a:effectLst>
                <a:latin typeface="Times New Roman"/>
                <a:ea typeface="Times New Roman"/>
                <a:cs typeface="Times New Roman"/>
              </a:rPr>
              <a:t>eat in the present.. </a:t>
            </a:r>
          </a:p>
          <a:p>
            <a:pPr algn="just" fontAlgn="base">
              <a:spcBef>
                <a:spcPct val="0"/>
              </a:spcBef>
              <a:defRPr/>
            </a:pPr>
            <a:endParaRPr lang="it-IT" sz="2400" dirty="0">
              <a:solidFill>
                <a:srgbClr val="FFFF00"/>
              </a:solidFill>
              <a:effectLst>
                <a:outerShdw blurRad="38100" dist="38100" dir="2700000" algn="tl">
                  <a:srgbClr val="000000">
                    <a:alpha val="43137"/>
                  </a:srgbClr>
                </a:outerShdw>
              </a:effectLst>
              <a:latin typeface="Calibri"/>
              <a:ea typeface="Times New Roman"/>
              <a:cs typeface="Times New Roman"/>
            </a:endParaRPr>
          </a:p>
          <a:p>
            <a:pPr algn="just" fontAlgn="base">
              <a:spcBef>
                <a:spcPct val="0"/>
              </a:spcBef>
              <a:defRPr/>
            </a:pPr>
            <a:endParaRPr lang="en-US" sz="2400" b="1" i="1" dirty="0">
              <a:solidFill>
                <a:srgbClr val="FFFF00"/>
              </a:solidFill>
              <a:effectLst>
                <a:outerShdw blurRad="38100" dist="38100" dir="2700000" algn="tl">
                  <a:srgbClr val="000000">
                    <a:alpha val="43137"/>
                  </a:srgbClr>
                </a:outerShdw>
              </a:effectLst>
              <a:latin typeface="Times New Roman"/>
              <a:ea typeface="Times New Roman"/>
              <a:cs typeface="Times New Roman"/>
            </a:endParaRPr>
          </a:p>
          <a:p>
            <a:pPr algn="just" fontAlgn="base">
              <a:spcBef>
                <a:spcPct val="0"/>
              </a:spcBef>
              <a:defRPr/>
            </a:pPr>
            <a:endParaRPr lang="en-US" sz="2400" b="1" i="1" dirty="0">
              <a:solidFill>
                <a:srgbClr val="FFFF00"/>
              </a:solidFill>
              <a:effectLst>
                <a:outerShdw blurRad="38100" dist="38100" dir="2700000" algn="tl">
                  <a:srgbClr val="000000">
                    <a:alpha val="43137"/>
                  </a:srgbClr>
                </a:outerShdw>
              </a:effectLst>
              <a:latin typeface="Times New Roman"/>
              <a:ea typeface="Times New Roman"/>
              <a:cs typeface="Times New Roman"/>
            </a:endParaRPr>
          </a:p>
          <a:p>
            <a:pPr algn="just" fontAlgn="base">
              <a:spcBef>
                <a:spcPct val="0"/>
              </a:spcBef>
              <a:defRPr/>
            </a:pPr>
            <a:endParaRPr lang="en-US" sz="2400" b="1" i="1" dirty="0">
              <a:solidFill>
                <a:srgbClr val="FFFF00"/>
              </a:solidFill>
              <a:effectLst>
                <a:outerShdw blurRad="38100" dist="38100" dir="2700000" algn="tl">
                  <a:srgbClr val="000000">
                    <a:alpha val="43137"/>
                  </a:srgbClr>
                </a:outerShdw>
              </a:effectLst>
              <a:latin typeface="Times New Roman"/>
              <a:ea typeface="Times New Roman"/>
              <a:cs typeface="Times New Roman"/>
            </a:endParaRPr>
          </a:p>
          <a:p>
            <a:pPr algn="just" fontAlgn="base">
              <a:spcBef>
                <a:spcPct val="0"/>
              </a:spcBef>
              <a:defRPr/>
            </a:pPr>
            <a:r>
              <a:rPr lang="en-US" sz="2400" dirty="0">
                <a:solidFill>
                  <a:srgbClr val="FFFF00"/>
                </a:solidFill>
                <a:effectLst>
                  <a:outerShdw blurRad="38100" dist="38100" dir="2700000" algn="tl">
                    <a:srgbClr val="000000">
                      <a:alpha val="43137"/>
                    </a:srgbClr>
                  </a:outerShdw>
                </a:effectLst>
                <a:latin typeface="Times New Roman"/>
                <a:ea typeface="Times New Roman"/>
                <a:cs typeface="Times New Roman"/>
              </a:rPr>
              <a:t> </a:t>
            </a:r>
            <a:endParaRPr lang="it-IT" sz="2400" dirty="0">
              <a:solidFill>
                <a:srgbClr val="FFFF00"/>
              </a:solidFill>
              <a:effectLst>
                <a:outerShdw blurRad="38100" dist="38100" dir="2700000" algn="tl">
                  <a:srgbClr val="000000">
                    <a:alpha val="43137"/>
                  </a:srgbClr>
                </a:outerShdw>
              </a:effectLst>
              <a:latin typeface="Calibri"/>
              <a:ea typeface="Times New Roman"/>
              <a:cs typeface="Times New Roman"/>
            </a:endParaRPr>
          </a:p>
          <a:p>
            <a:pPr algn="just" fontAlgn="base">
              <a:spcBef>
                <a:spcPct val="0"/>
              </a:spcBef>
              <a:defRPr/>
            </a:pPr>
            <a:endParaRPr lang="it-IT" sz="2400" dirty="0">
              <a:solidFill>
                <a:srgbClr val="FFFFFF"/>
              </a:solidFill>
              <a:latin typeface="Calibri"/>
              <a:ea typeface="Times New Roman"/>
              <a:cs typeface="Times New Roman"/>
            </a:endParaRPr>
          </a:p>
        </p:txBody>
      </p:sp>
      <p:pic>
        <p:nvPicPr>
          <p:cNvPr id="13" name="Segnaposto contenuto 3" descr="spring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6638" y="4541838"/>
            <a:ext cx="3027362"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magine 2" descr="capperi2ov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32700" y="5153025"/>
            <a:ext cx="15113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2704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bwMode="auto">
          <a:xfrm>
            <a:off x="1079500" y="-42863"/>
            <a:ext cx="7607300" cy="555626"/>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GB" sz="2800" b="1" kern="0" dirty="0">
                <a:solidFill>
                  <a:srgbClr val="FFFF00"/>
                </a:solidFill>
                <a:effectLst>
                  <a:outerShdw blurRad="38100" dist="38100" dir="2700000" algn="tl">
                    <a:srgbClr val="000000"/>
                  </a:outerShdw>
                </a:effectLst>
                <a:ea typeface="ＭＳ Ｐゴシック" pitchFamily="34" charset="-128"/>
                <a:cs typeface="ＭＳ Ｐゴシック" pitchFamily="68" charset="-128"/>
              </a:rPr>
              <a:t>Methods</a:t>
            </a:r>
          </a:p>
        </p:txBody>
      </p:sp>
      <p:sp>
        <p:nvSpPr>
          <p:cNvPr id="6" name="Rettangolo 5"/>
          <p:cNvSpPr/>
          <p:nvPr/>
        </p:nvSpPr>
        <p:spPr>
          <a:xfrm>
            <a:off x="2484438" y="404813"/>
            <a:ext cx="4572000" cy="646112"/>
          </a:xfrm>
          <a:prstGeom prst="rect">
            <a:avLst/>
          </a:prstGeom>
        </p:spPr>
        <p:txBody>
          <a:bodyPr>
            <a:spAutoFit/>
          </a:bodyPr>
          <a:lstStyle/>
          <a:p>
            <a:pPr fontAlgn="base">
              <a:spcBef>
                <a:spcPct val="0"/>
              </a:spcBef>
              <a:defRPr/>
            </a:pPr>
            <a:r>
              <a:rPr lang="en-US" sz="3600" dirty="0">
                <a:solidFill>
                  <a:srgbClr val="FFC000"/>
                </a:solidFill>
                <a:effectLst>
                  <a:outerShdw blurRad="38100" dist="38100" dir="2700000" algn="tl">
                    <a:srgbClr val="000000">
                      <a:alpha val="43137"/>
                    </a:srgbClr>
                  </a:outerShdw>
                </a:effectLst>
                <a:latin typeface="Times New Roman"/>
                <a:ea typeface="Times New Roman"/>
                <a:cs typeface="Times New Roman"/>
              </a:rPr>
              <a:t>ACT  </a:t>
            </a:r>
            <a:r>
              <a:rPr lang="en-US" sz="3200" dirty="0">
                <a:solidFill>
                  <a:srgbClr val="FFC000"/>
                </a:solidFill>
                <a:effectLst>
                  <a:outerShdw blurRad="38100" dist="38100" dir="2700000" algn="tl">
                    <a:srgbClr val="000000">
                      <a:alpha val="43137"/>
                    </a:srgbClr>
                  </a:outerShdw>
                </a:effectLst>
                <a:latin typeface="Times New Roman"/>
                <a:ea typeface="Times New Roman"/>
                <a:cs typeface="Times New Roman"/>
              </a:rPr>
              <a:t>Components</a:t>
            </a:r>
            <a:endParaRPr lang="it-IT" sz="2800" dirty="0">
              <a:solidFill>
                <a:srgbClr val="FFC000"/>
              </a:solidFill>
              <a:effectLst>
                <a:outerShdw blurRad="38100" dist="38100" dir="2700000" algn="tl">
                  <a:srgbClr val="000000">
                    <a:alpha val="43137"/>
                  </a:srgbClr>
                </a:outerShdw>
              </a:effectLst>
              <a:latin typeface="Calibri"/>
              <a:ea typeface="Times New Roman"/>
              <a:cs typeface="Times New Roman"/>
            </a:endParaRPr>
          </a:p>
        </p:txBody>
      </p:sp>
      <p:pic>
        <p:nvPicPr>
          <p:cNvPr id="20484"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03913" y="0"/>
            <a:ext cx="13604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ttangolo 9"/>
          <p:cNvSpPr/>
          <p:nvPr/>
        </p:nvSpPr>
        <p:spPr>
          <a:xfrm>
            <a:off x="971550" y="1196975"/>
            <a:ext cx="7885113" cy="1570038"/>
          </a:xfrm>
          <a:prstGeom prst="rect">
            <a:avLst/>
          </a:prstGeom>
        </p:spPr>
        <p:txBody>
          <a:bodyPr>
            <a:spAutoFit/>
          </a:bodyPr>
          <a:lstStyle/>
          <a:p>
            <a:pPr algn="just" fontAlgn="base">
              <a:spcBef>
                <a:spcPct val="0"/>
              </a:spcBef>
              <a:defRPr/>
            </a:pPr>
            <a:r>
              <a:rPr lang="en-US" sz="2400" dirty="0">
                <a:solidFill>
                  <a:srgbClr val="FFFFFF"/>
                </a:solidFill>
                <a:latin typeface="Times New Roman"/>
                <a:ea typeface="Times New Roman"/>
                <a:cs typeface="Times New Roman"/>
              </a:rPr>
              <a:t>Introduce: </a:t>
            </a:r>
            <a:r>
              <a:rPr lang="en-US" sz="2400" b="1" i="1" dirty="0">
                <a:solidFill>
                  <a:srgbClr val="FFFF00"/>
                </a:solidFill>
                <a:effectLst>
                  <a:outerShdw blurRad="38100" dist="38100" dir="2700000" algn="tl">
                    <a:srgbClr val="000000">
                      <a:alpha val="43137"/>
                    </a:srgbClr>
                  </a:outerShdw>
                </a:effectLst>
                <a:latin typeface="Times New Roman"/>
                <a:ea typeface="Times New Roman"/>
                <a:cs typeface="Times New Roman"/>
              </a:rPr>
              <a:t>Values clarification</a:t>
            </a:r>
          </a:p>
          <a:p>
            <a:pPr algn="just" fontAlgn="base">
              <a:spcBef>
                <a:spcPct val="0"/>
              </a:spcBef>
              <a:defRPr/>
            </a:pPr>
            <a:r>
              <a:rPr lang="en-US" sz="2400" dirty="0">
                <a:solidFill>
                  <a:srgbClr val="AAAAFF"/>
                </a:solidFill>
                <a:effectLst>
                  <a:outerShdw blurRad="38100" dist="38100" dir="2700000" algn="tl">
                    <a:srgbClr val="000000">
                      <a:alpha val="43137"/>
                    </a:srgbClr>
                  </a:outerShdw>
                </a:effectLst>
                <a:latin typeface="Times New Roman"/>
                <a:ea typeface="Times New Roman"/>
                <a:cs typeface="Times New Roman"/>
              </a:rPr>
              <a:t> </a:t>
            </a:r>
            <a:r>
              <a:rPr lang="en-US" sz="2400" dirty="0">
                <a:solidFill>
                  <a:srgbClr val="FFFFFF"/>
                </a:solidFill>
                <a:latin typeface="Times New Roman"/>
                <a:ea typeface="Times New Roman"/>
                <a:cs typeface="Times New Roman"/>
              </a:rPr>
              <a:t>specifically discussing how this can enhance commitment</a:t>
            </a:r>
            <a:endParaRPr lang="it-IT" sz="2400" dirty="0">
              <a:solidFill>
                <a:srgbClr val="FFFFFF"/>
              </a:solidFill>
              <a:latin typeface="Calibri"/>
              <a:ea typeface="Times New Roman"/>
              <a:cs typeface="Times New Roman"/>
            </a:endParaRPr>
          </a:p>
          <a:p>
            <a:pPr algn="just" fontAlgn="base">
              <a:spcBef>
                <a:spcPct val="0"/>
              </a:spcBef>
              <a:defRPr/>
            </a:pPr>
            <a:r>
              <a:rPr lang="en-US" sz="2400" dirty="0">
                <a:solidFill>
                  <a:srgbClr val="FFFFFF"/>
                </a:solidFill>
                <a:latin typeface="Times New Roman"/>
                <a:ea typeface="Times New Roman"/>
                <a:cs typeface="Times New Roman"/>
              </a:rPr>
              <a:t>Introduce: Importance of </a:t>
            </a:r>
            <a:r>
              <a:rPr lang="en-US" sz="2400" b="1" i="1" dirty="0">
                <a:solidFill>
                  <a:srgbClr val="FFFF00"/>
                </a:solidFill>
                <a:effectLst>
                  <a:outerShdw blurRad="38100" dist="38100" dir="2700000" algn="tl">
                    <a:srgbClr val="000000">
                      <a:alpha val="43137"/>
                    </a:srgbClr>
                  </a:outerShdw>
                </a:effectLst>
                <a:latin typeface="Times New Roman"/>
                <a:ea typeface="Times New Roman"/>
                <a:cs typeface="Times New Roman"/>
              </a:rPr>
              <a:t>workability </a:t>
            </a:r>
            <a:endParaRPr lang="it-IT" sz="2400" dirty="0">
              <a:solidFill>
                <a:srgbClr val="FFFF00"/>
              </a:solidFill>
              <a:effectLst>
                <a:outerShdw blurRad="38100" dist="38100" dir="2700000" algn="tl">
                  <a:srgbClr val="000000">
                    <a:alpha val="43137"/>
                  </a:srgbClr>
                </a:outerShdw>
              </a:effectLst>
              <a:latin typeface="Calibri"/>
              <a:ea typeface="Times New Roman"/>
              <a:cs typeface="Times New Roman"/>
            </a:endParaRPr>
          </a:p>
          <a:p>
            <a:pPr algn="just" fontAlgn="base">
              <a:spcBef>
                <a:spcPct val="0"/>
              </a:spcBef>
              <a:defRPr/>
            </a:pPr>
            <a:endParaRPr lang="it-IT" sz="2400" dirty="0">
              <a:solidFill>
                <a:srgbClr val="FFFFFF"/>
              </a:solidFill>
              <a:latin typeface="Calibri"/>
              <a:ea typeface="Times New Roman"/>
              <a:cs typeface="Times New Roman"/>
            </a:endParaRPr>
          </a:p>
        </p:txBody>
      </p:sp>
      <p:sp>
        <p:nvSpPr>
          <p:cNvPr id="15" name="Rettangolo 14"/>
          <p:cNvSpPr/>
          <p:nvPr/>
        </p:nvSpPr>
        <p:spPr>
          <a:xfrm>
            <a:off x="1008063" y="3357563"/>
            <a:ext cx="7885112" cy="830262"/>
          </a:xfrm>
          <a:prstGeom prst="rect">
            <a:avLst/>
          </a:prstGeom>
        </p:spPr>
        <p:txBody>
          <a:bodyPr>
            <a:spAutoFit/>
          </a:bodyPr>
          <a:lstStyle/>
          <a:p>
            <a:pPr algn="just" fontAlgn="base">
              <a:spcBef>
                <a:spcPct val="0"/>
              </a:spcBef>
              <a:defRPr/>
            </a:pPr>
            <a:r>
              <a:rPr lang="en-US" sz="2400" dirty="0">
                <a:solidFill>
                  <a:srgbClr val="FFFFFF"/>
                </a:solidFill>
                <a:latin typeface="Times New Roman"/>
                <a:ea typeface="Times New Roman"/>
                <a:cs typeface="Times New Roman"/>
              </a:rPr>
              <a:t>Introduce: </a:t>
            </a:r>
            <a:r>
              <a:rPr lang="en-US" sz="2400" b="1" i="1" dirty="0" err="1">
                <a:solidFill>
                  <a:srgbClr val="FFFF00"/>
                </a:solidFill>
                <a:effectLst>
                  <a:outerShdw blurRad="38100" dist="38100" dir="2700000" algn="tl">
                    <a:srgbClr val="000000">
                      <a:alpha val="43137"/>
                    </a:srgbClr>
                  </a:outerShdw>
                </a:effectLst>
                <a:latin typeface="Times New Roman"/>
                <a:ea typeface="Times New Roman"/>
                <a:cs typeface="Times New Roman"/>
              </a:rPr>
              <a:t>Defusion</a:t>
            </a:r>
            <a:r>
              <a:rPr lang="en-US" sz="2400" b="1" i="1" dirty="0">
                <a:solidFill>
                  <a:srgbClr val="FFFF00"/>
                </a:solidFill>
                <a:effectLst>
                  <a:outerShdw blurRad="38100" dist="38100" dir="2700000" algn="tl">
                    <a:srgbClr val="000000">
                      <a:alpha val="43137"/>
                    </a:srgbClr>
                  </a:outerShdw>
                </a:effectLst>
                <a:latin typeface="Times New Roman"/>
                <a:ea typeface="Times New Roman"/>
                <a:cs typeface="Times New Roman"/>
              </a:rPr>
              <a:t> vs. fusion </a:t>
            </a:r>
            <a:endParaRPr lang="it-IT" sz="2400" dirty="0">
              <a:solidFill>
                <a:srgbClr val="FFFF00"/>
              </a:solidFill>
              <a:effectLst>
                <a:outerShdw blurRad="38100" dist="38100" dir="2700000" algn="tl">
                  <a:srgbClr val="000000">
                    <a:alpha val="43137"/>
                  </a:srgbClr>
                </a:outerShdw>
              </a:effectLst>
              <a:latin typeface="Calibri"/>
              <a:ea typeface="Times New Roman"/>
              <a:cs typeface="Times New Roman"/>
            </a:endParaRPr>
          </a:p>
          <a:p>
            <a:pPr algn="just" fontAlgn="base">
              <a:spcBef>
                <a:spcPct val="0"/>
              </a:spcBef>
              <a:defRPr/>
            </a:pPr>
            <a:r>
              <a:rPr lang="en-US" sz="2400" dirty="0">
                <a:solidFill>
                  <a:srgbClr val="FFFFFF"/>
                </a:solidFill>
                <a:latin typeface="Times New Roman"/>
                <a:ea typeface="Times New Roman"/>
                <a:cs typeface="Times New Roman"/>
              </a:rPr>
              <a:t>Introduce</a:t>
            </a:r>
            <a:r>
              <a:rPr lang="en-US" sz="2400" b="1" i="1" dirty="0">
                <a:solidFill>
                  <a:srgbClr val="FFFFFF"/>
                </a:solidFill>
                <a:latin typeface="Times New Roman"/>
                <a:ea typeface="Times New Roman"/>
                <a:cs typeface="Times New Roman"/>
              </a:rPr>
              <a:t>: </a:t>
            </a:r>
            <a:r>
              <a:rPr lang="en-US" sz="2400" dirty="0">
                <a:solidFill>
                  <a:srgbClr val="FFFFFF"/>
                </a:solidFill>
                <a:latin typeface="Times New Roman"/>
                <a:ea typeface="Times New Roman"/>
                <a:cs typeface="Times New Roman"/>
              </a:rPr>
              <a:t>Urge Surfing</a:t>
            </a:r>
            <a:endParaRPr lang="it-IT" sz="2400" dirty="0">
              <a:solidFill>
                <a:srgbClr val="FFFF00"/>
              </a:solidFill>
              <a:effectLst>
                <a:outerShdw blurRad="38100" dist="38100" dir="2700000" algn="tl">
                  <a:srgbClr val="000000">
                    <a:alpha val="43137"/>
                  </a:srgbClr>
                </a:outerShdw>
              </a:effectLst>
              <a:latin typeface="Calibri"/>
              <a:ea typeface="Times New Roman"/>
              <a:cs typeface="Times New Roman"/>
            </a:endParaRPr>
          </a:p>
        </p:txBody>
      </p:sp>
      <p:pic>
        <p:nvPicPr>
          <p:cNvPr id="20487" name="Picture 2" descr="http://tiffany.blog.rai.it/files/2009/09/uomo-arrabbia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1989138"/>
            <a:ext cx="1354138"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Immagin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29588" y="2673350"/>
            <a:ext cx="101441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Immagine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78650" y="2271713"/>
            <a:ext cx="1084263"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0200" y="3752850"/>
            <a:ext cx="5003800"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188" y="4221163"/>
            <a:ext cx="3554412"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86848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843713" y="-26988"/>
            <a:ext cx="2300287" cy="368301"/>
          </a:xfrm>
          <a:prstGeom prst="rect">
            <a:avLst/>
          </a:prstGeom>
        </p:spPr>
        <p:txBody>
          <a:bodyPr wrap="none">
            <a:spAutoFit/>
          </a:bodyPr>
          <a:lstStyle/>
          <a:p>
            <a:pPr algn="ctr" eaLnBrk="0" fontAlgn="base" hangingPunct="0">
              <a:spcBef>
                <a:spcPct val="0"/>
              </a:spcBef>
              <a:spcAft>
                <a:spcPct val="0"/>
              </a:spcAft>
              <a:defRPr/>
            </a:pPr>
            <a:r>
              <a:rPr lang="en-GB" b="1" kern="0" dirty="0">
                <a:solidFill>
                  <a:srgbClr val="FFFF00"/>
                </a:solidFill>
                <a:effectLst>
                  <a:outerShdw blurRad="38100" dist="38100" dir="2700000" algn="tl">
                    <a:srgbClr val="000000"/>
                  </a:outerShdw>
                </a:effectLst>
                <a:ea typeface="ＭＳ Ｐゴシック" pitchFamily="34" charset="-128"/>
                <a:cs typeface="ＭＳ Ｐゴシック" pitchFamily="68" charset="-128"/>
              </a:rPr>
              <a:t>Methods: Section 4</a:t>
            </a:r>
          </a:p>
        </p:txBody>
      </p:sp>
      <p:grpSp>
        <p:nvGrpSpPr>
          <p:cNvPr id="21507" name="Gruppo 2"/>
          <p:cNvGrpSpPr>
            <a:grpSpLocks/>
          </p:cNvGrpSpPr>
          <p:nvPr/>
        </p:nvGrpSpPr>
        <p:grpSpPr bwMode="auto">
          <a:xfrm>
            <a:off x="1511300" y="765175"/>
            <a:ext cx="7632700" cy="5832475"/>
            <a:chOff x="11089457" y="21154592"/>
            <a:chExt cx="7358114" cy="6028430"/>
          </a:xfrm>
        </p:grpSpPr>
        <p:pic>
          <p:nvPicPr>
            <p:cNvPr id="215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9457" y="21671538"/>
              <a:ext cx="7358114" cy="5511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olo 1"/>
            <p:cNvSpPr txBox="1">
              <a:spLocks/>
            </p:cNvSpPr>
            <p:nvPr/>
          </p:nvSpPr>
          <p:spPr>
            <a:xfrm>
              <a:off x="12106539" y="21154592"/>
              <a:ext cx="6258226" cy="1189010"/>
            </a:xfrm>
            <a:prstGeom prst="rect">
              <a:avLst/>
            </a:prstGeom>
            <a:noFill/>
            <a:ln>
              <a:noFill/>
            </a:ln>
          </p:spPr>
          <p:txBody>
            <a:bodyPr lIns="0" tIns="0" rIns="86411" bIns="0" anchor="b">
              <a:scene3d>
                <a:camera prst="orthographicFront"/>
                <a:lightRig rig="freezing" dir="t">
                  <a:rot lat="0" lon="0" rev="5640000"/>
                </a:lightRig>
              </a:scene3d>
              <a:sp3d prstMaterial="flat">
                <a:bevelT w="38100" h="38100"/>
                <a:contourClr>
                  <a:schemeClr val="tx2"/>
                </a:contourClr>
              </a:sp3d>
            </a:bodyPr>
            <a:lstStyle/>
            <a:p>
              <a:pPr algn="ctr" defTabSz="740207" fontAlgn="base">
                <a:spcBef>
                  <a:spcPct val="0"/>
                </a:spcBef>
                <a:spcAft>
                  <a:spcPct val="0"/>
                </a:spcAft>
                <a:defRPr/>
              </a:pPr>
              <a:r>
                <a:rPr lang="en-US" sz="3200" b="1" dirty="0">
                  <a:solidFill>
                    <a:srgbClr val="FFC000"/>
                  </a:solidFill>
                  <a:effectLst>
                    <a:outerShdw blurRad="38100" dist="25400" dir="5400000" algn="tl" rotWithShape="0">
                      <a:srgbClr val="000000">
                        <a:alpha val="43000"/>
                      </a:srgbClr>
                    </a:outerShdw>
                  </a:effectLst>
                  <a:ea typeface="+mj-ea"/>
                  <a:cs typeface="+mj-cs"/>
                </a:rPr>
                <a:t>The Passengers on the Bus</a:t>
              </a:r>
            </a:p>
            <a:p>
              <a:pPr algn="ctr" defTabSz="740207" fontAlgn="base">
                <a:spcBef>
                  <a:spcPct val="0"/>
                </a:spcBef>
                <a:spcAft>
                  <a:spcPct val="0"/>
                </a:spcAft>
                <a:defRPr/>
              </a:pPr>
              <a:r>
                <a:rPr lang="en-US" sz="3200" b="1" dirty="0">
                  <a:solidFill>
                    <a:srgbClr val="FFC000"/>
                  </a:solidFill>
                  <a:effectLst>
                    <a:outerShdw blurRad="38100" dist="25400" dir="5400000" algn="tl" rotWithShape="0">
                      <a:srgbClr val="000000">
                        <a:alpha val="43000"/>
                      </a:srgbClr>
                    </a:outerShdw>
                  </a:effectLst>
                  <a:ea typeface="+mj-ea"/>
                  <a:cs typeface="+mj-cs"/>
                </a:rPr>
                <a:t>                     Metaphor</a:t>
              </a:r>
              <a:endParaRPr lang="it-IT" sz="3200" b="1" dirty="0">
                <a:solidFill>
                  <a:srgbClr val="FFC000"/>
                </a:solidFill>
                <a:effectLst>
                  <a:outerShdw blurRad="38100" dist="25400" dir="5400000" algn="tl" rotWithShape="0">
                    <a:srgbClr val="000000">
                      <a:alpha val="43000"/>
                    </a:srgbClr>
                  </a:outerShdw>
                </a:effectLst>
                <a:ea typeface="+mj-ea"/>
                <a:cs typeface="+mj-cs"/>
              </a:endParaRPr>
            </a:p>
          </p:txBody>
        </p:sp>
      </p:grpSp>
    </p:spTree>
    <p:extLst>
      <p:ext uri="{BB962C8B-B14F-4D97-AF65-F5344CB8AC3E}">
        <p14:creationId xmlns:p14="http://schemas.microsoft.com/office/powerpoint/2010/main" val="5327133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5625" y="90488"/>
            <a:ext cx="8229600" cy="854075"/>
          </a:xfrm>
        </p:spPr>
        <p:txBody>
          <a:bodyPr/>
          <a:lstStyle/>
          <a:p>
            <a:pPr>
              <a:defRPr/>
            </a:pPr>
            <a:r>
              <a:rPr lang="it-IT" sz="2800" b="1" dirty="0" smtClean="0">
                <a:effectLst>
                  <a:outerShdw blurRad="38100" dist="38100" dir="2700000" algn="tl">
                    <a:srgbClr val="000000"/>
                  </a:outerShdw>
                </a:effectLst>
                <a:ea typeface="ＭＳ Ｐゴシック" pitchFamily="34" charset="-128"/>
              </a:rPr>
              <a:t>Background</a:t>
            </a:r>
          </a:p>
        </p:txBody>
      </p:sp>
      <p:sp>
        <p:nvSpPr>
          <p:cNvPr id="4099" name="Segnaposto contenuto 2"/>
          <p:cNvSpPr>
            <a:spLocks noGrp="1"/>
          </p:cNvSpPr>
          <p:nvPr>
            <p:ph idx="1"/>
          </p:nvPr>
        </p:nvSpPr>
        <p:spPr>
          <a:xfrm>
            <a:off x="467544" y="1160463"/>
            <a:ext cx="7921625" cy="5895975"/>
          </a:xfrm>
        </p:spPr>
        <p:txBody>
          <a:bodyPr/>
          <a:lstStyle/>
          <a:p>
            <a:pPr algn="just">
              <a:buFontTx/>
              <a:buNone/>
              <a:defRPr/>
            </a:pPr>
            <a:r>
              <a:rPr lang="en-US" sz="2800" i="1" dirty="0" smtClean="0"/>
              <a:t>“</a:t>
            </a:r>
            <a:r>
              <a:rPr lang="en-US" sz="2800" i="1" dirty="0" smtClean="0">
                <a:solidFill>
                  <a:srgbClr val="FFFF00"/>
                </a:solidFill>
              </a:rPr>
              <a:t>Cancer</a:t>
            </a:r>
            <a:r>
              <a:rPr lang="en-US" sz="2800" i="1" dirty="0" smtClean="0"/>
              <a:t> is a major life-threatening disease that can evoke deep-rooted fear of death and sense of loss of hope. Even the word, cancer, has powerful connotations of anxiety, </a:t>
            </a:r>
            <a:r>
              <a:rPr lang="it-IT" sz="2800" i="1" dirty="0" err="1" smtClean="0"/>
              <a:t>pain</a:t>
            </a:r>
            <a:r>
              <a:rPr lang="it-IT" sz="2800" i="1" dirty="0" smtClean="0"/>
              <a:t> and </a:t>
            </a:r>
            <a:r>
              <a:rPr lang="it-IT" sz="2800" i="1" dirty="0" err="1" smtClean="0"/>
              <a:t>suffering</a:t>
            </a:r>
            <a:r>
              <a:rPr lang="it-IT" sz="2800" i="1" dirty="0" smtClean="0"/>
              <a:t>.”</a:t>
            </a:r>
          </a:p>
          <a:p>
            <a:pPr algn="r">
              <a:buFontTx/>
              <a:buNone/>
              <a:defRPr/>
            </a:pPr>
            <a:r>
              <a:rPr lang="it-IT" sz="2000" i="1" dirty="0" smtClean="0"/>
              <a:t>(</a:t>
            </a:r>
            <a:r>
              <a:rPr lang="it-IT" sz="2000" i="1" dirty="0" err="1" smtClean="0"/>
              <a:t>Al-Amri</a:t>
            </a:r>
            <a:r>
              <a:rPr lang="it-IT" sz="2000" i="1" dirty="0" smtClean="0"/>
              <a:t>; </a:t>
            </a:r>
            <a:r>
              <a:rPr lang="en-US" sz="2000" dirty="0" smtClean="0"/>
              <a:t>Eastern Mediterranean Health Journal, 2009;15:1)</a:t>
            </a:r>
            <a:endParaRPr lang="en-US" sz="2000" dirty="0" smtClean="0">
              <a:ea typeface="ＭＳ Ｐゴシック" pitchFamily="34" charset="-128"/>
            </a:endParaRPr>
          </a:p>
          <a:p>
            <a:pPr marL="174625" indent="-174625">
              <a:spcAft>
                <a:spcPts val="1200"/>
              </a:spcAft>
              <a:defRPr/>
            </a:pPr>
            <a:endParaRPr lang="en-US" sz="2800" dirty="0" smtClean="0">
              <a:ea typeface="ＭＳ Ｐゴシック"/>
              <a:cs typeface="ＭＳ Ｐゴシック"/>
            </a:endParaRPr>
          </a:p>
          <a:p>
            <a:pPr marL="174625" indent="-174625" algn="just">
              <a:spcAft>
                <a:spcPts val="1200"/>
              </a:spcAft>
              <a:defRPr/>
            </a:pPr>
            <a:r>
              <a:rPr lang="en-US" sz="2800" dirty="0" smtClean="0">
                <a:ea typeface="ＭＳ Ｐゴシック"/>
                <a:cs typeface="ＭＳ Ｐゴシック"/>
              </a:rPr>
              <a:t>The diagnosis and treatment are stressful events and the patient needs to adapt to a situation  for a long period of time.</a:t>
            </a:r>
          </a:p>
        </p:txBody>
      </p:sp>
      <p:sp>
        <p:nvSpPr>
          <p:cNvPr id="4" name="Titolo 1"/>
          <p:cNvSpPr txBox="1">
            <a:spLocks/>
          </p:cNvSpPr>
          <p:nvPr/>
        </p:nvSpPr>
        <p:spPr bwMode="auto">
          <a:xfrm>
            <a:off x="827088" y="512763"/>
            <a:ext cx="7942262" cy="854075"/>
          </a:xfrm>
          <a:prstGeom prst="rect">
            <a:avLst/>
          </a:prstGeom>
          <a:noFill/>
          <a:ln w="9525">
            <a:noFill/>
            <a:miter lim="800000"/>
            <a:headEnd/>
            <a:tailEnd/>
          </a:ln>
        </p:spPr>
        <p:txBody>
          <a:bodyPr anchor="ctr"/>
          <a:lstStyle/>
          <a:p>
            <a:pPr algn="ctr" eaLnBrk="0" fontAlgn="base" hangingPunct="0">
              <a:spcBef>
                <a:spcPct val="0"/>
              </a:spcBef>
              <a:spcAft>
                <a:spcPct val="0"/>
              </a:spcAft>
              <a:defRPr/>
            </a:pPr>
            <a:endParaRPr lang="it-IT" sz="2800" b="1" kern="0" dirty="0">
              <a:solidFill>
                <a:srgbClr val="E1CC66"/>
              </a:solidFill>
              <a:effectLst>
                <a:outerShdw blurRad="38100" dist="38100" dir="2700000" algn="tl">
                  <a:srgbClr val="000000"/>
                </a:outerShdw>
              </a:effectLst>
              <a:ea typeface="ＭＳ Ｐゴシック" pitchFamily="34" charset="-128"/>
              <a:cs typeface="ＭＳ Ｐゴシック" pitchFamily="68" charset="-128"/>
            </a:endParaRPr>
          </a:p>
        </p:txBody>
      </p:sp>
    </p:spTree>
    <p:extLst>
      <p:ext uri="{BB962C8B-B14F-4D97-AF65-F5344CB8AC3E}">
        <p14:creationId xmlns:p14="http://schemas.microsoft.com/office/powerpoint/2010/main" val="14352649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642938" y="214313"/>
            <a:ext cx="8043862" cy="5911850"/>
          </a:xfrm>
        </p:spPr>
        <p:txBody>
          <a:bodyPr/>
          <a:lstStyle/>
          <a:p>
            <a:pPr algn="ctr" eaLnBrk="1" hangingPunct="1">
              <a:buFont typeface="Arial" charset="0"/>
              <a:buNone/>
              <a:defRPr/>
            </a:pPr>
            <a:endParaRPr lang="it-IT" sz="4000" dirty="0">
              <a:solidFill>
                <a:schemeClr val="accent1"/>
              </a:solidFill>
              <a:effectLst>
                <a:outerShdw blurRad="38100" dist="38100" dir="2700000" algn="tl">
                  <a:srgbClr val="000000">
                    <a:alpha val="43137"/>
                  </a:srgbClr>
                </a:outerShdw>
              </a:effectLst>
            </a:endParaRPr>
          </a:p>
        </p:txBody>
      </p:sp>
      <p:pic>
        <p:nvPicPr>
          <p:cNvPr id="22531"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338" y="0"/>
            <a:ext cx="91773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83147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43408"/>
            <a:ext cx="8229600" cy="900113"/>
          </a:xfrm>
        </p:spPr>
        <p:txBody>
          <a:bodyPr/>
          <a:lstStyle/>
          <a:p>
            <a:pPr>
              <a:defRPr/>
            </a:pPr>
            <a:r>
              <a:rPr lang="it-IT" sz="3200" b="1" dirty="0" err="1" smtClean="0">
                <a:effectLst>
                  <a:outerShdw blurRad="38100" dist="38100" dir="2700000" algn="tl">
                    <a:srgbClr val="000000">
                      <a:alpha val="43137"/>
                    </a:srgbClr>
                  </a:outerShdw>
                </a:effectLst>
              </a:rPr>
              <a:t>Results</a:t>
            </a:r>
            <a:endParaRPr lang="it-IT" sz="3200" b="1" dirty="0">
              <a:effectLst>
                <a:outerShdw blurRad="38100" dist="38100" dir="2700000" algn="tl">
                  <a:srgbClr val="000000">
                    <a:alpha val="43137"/>
                  </a:srgbClr>
                </a:outerShdw>
              </a:effectLst>
            </a:endParaRPr>
          </a:p>
        </p:txBody>
      </p:sp>
      <p:sp>
        <p:nvSpPr>
          <p:cNvPr id="6147" name="Segnaposto contenuto 2"/>
          <p:cNvSpPr>
            <a:spLocks noGrp="1"/>
          </p:cNvSpPr>
          <p:nvPr>
            <p:ph idx="1"/>
          </p:nvPr>
        </p:nvSpPr>
        <p:spPr>
          <a:xfrm>
            <a:off x="1258888" y="549275"/>
            <a:ext cx="7885112" cy="5773738"/>
          </a:xfrm>
        </p:spPr>
        <p:txBody>
          <a:bodyPr/>
          <a:lstStyle/>
          <a:p>
            <a:pPr marL="0" indent="0">
              <a:buFontTx/>
              <a:buNone/>
              <a:defRPr/>
            </a:pPr>
            <a:r>
              <a:rPr lang="en-GB" sz="2800" b="1" dirty="0" smtClean="0">
                <a:solidFill>
                  <a:schemeClr val="accent1"/>
                </a:solidFill>
                <a:effectLst>
                  <a:outerShdw blurRad="38100" dist="38100" dir="2700000" algn="tl">
                    <a:srgbClr val="000000"/>
                  </a:outerShdw>
                </a:effectLst>
                <a:ea typeface="ＭＳ Ｐゴシック" pitchFamily="34" charset="-128"/>
              </a:rPr>
              <a:t>baseline data </a:t>
            </a:r>
          </a:p>
          <a:p>
            <a:pPr marL="0" indent="0">
              <a:defRPr/>
            </a:pPr>
            <a:endParaRPr lang="en-GB" sz="2800" dirty="0" smtClean="0"/>
          </a:p>
          <a:p>
            <a:pPr marL="0" indent="0">
              <a:buFontTx/>
              <a:buNone/>
              <a:defRPr/>
            </a:pPr>
            <a:endParaRPr lang="en-GB" sz="2800" dirty="0" smtClean="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124744"/>
            <a:ext cx="6528048" cy="5613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nello 2"/>
          <p:cNvSpPr/>
          <p:nvPr/>
        </p:nvSpPr>
        <p:spPr bwMode="auto">
          <a:xfrm>
            <a:off x="3347864" y="3717032"/>
            <a:ext cx="1044000" cy="576000"/>
          </a:xfrm>
          <a:prstGeom prst="donu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11" name="Anello 10"/>
          <p:cNvSpPr/>
          <p:nvPr/>
        </p:nvSpPr>
        <p:spPr bwMode="auto">
          <a:xfrm>
            <a:off x="4750772" y="3717032"/>
            <a:ext cx="1044000" cy="576000"/>
          </a:xfrm>
          <a:prstGeom prst="donu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12" name="Anello 11"/>
          <p:cNvSpPr/>
          <p:nvPr/>
        </p:nvSpPr>
        <p:spPr bwMode="auto">
          <a:xfrm>
            <a:off x="6084168" y="3717032"/>
            <a:ext cx="1044000" cy="576000"/>
          </a:xfrm>
          <a:prstGeom prst="donu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13" name="Anello 12"/>
          <p:cNvSpPr/>
          <p:nvPr/>
        </p:nvSpPr>
        <p:spPr bwMode="auto">
          <a:xfrm>
            <a:off x="3347864" y="4581192"/>
            <a:ext cx="1044000" cy="576000"/>
          </a:xfrm>
          <a:prstGeom prst="donu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14" name="Anello 13"/>
          <p:cNvSpPr/>
          <p:nvPr/>
        </p:nvSpPr>
        <p:spPr bwMode="auto">
          <a:xfrm>
            <a:off x="4737096" y="4581128"/>
            <a:ext cx="1044000" cy="576000"/>
          </a:xfrm>
          <a:prstGeom prst="donu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15" name="Anello 14"/>
          <p:cNvSpPr/>
          <p:nvPr/>
        </p:nvSpPr>
        <p:spPr bwMode="auto">
          <a:xfrm>
            <a:off x="6084168" y="4551542"/>
            <a:ext cx="1044000" cy="576000"/>
          </a:xfrm>
          <a:prstGeom prst="donu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16" name="Anello 15"/>
          <p:cNvSpPr/>
          <p:nvPr/>
        </p:nvSpPr>
        <p:spPr bwMode="auto">
          <a:xfrm>
            <a:off x="3347864" y="5013176"/>
            <a:ext cx="1044000" cy="576000"/>
          </a:xfrm>
          <a:prstGeom prst="donu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17" name="Anello 16"/>
          <p:cNvSpPr/>
          <p:nvPr/>
        </p:nvSpPr>
        <p:spPr bwMode="auto">
          <a:xfrm>
            <a:off x="4750772" y="5011299"/>
            <a:ext cx="1044000" cy="576000"/>
          </a:xfrm>
          <a:prstGeom prst="donu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18" name="Anello 17"/>
          <p:cNvSpPr/>
          <p:nvPr/>
        </p:nvSpPr>
        <p:spPr bwMode="auto">
          <a:xfrm>
            <a:off x="6084168" y="4995567"/>
            <a:ext cx="1044000" cy="576000"/>
          </a:xfrm>
          <a:prstGeom prst="donu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19" name="Rettangolo 18"/>
          <p:cNvSpPr/>
          <p:nvPr/>
        </p:nvSpPr>
        <p:spPr>
          <a:xfrm>
            <a:off x="4666287" y="404664"/>
            <a:ext cx="1542988" cy="1077218"/>
          </a:xfrm>
          <a:prstGeom prst="rect">
            <a:avLst/>
          </a:prstGeom>
          <a:solidFill>
            <a:schemeClr val="tx1"/>
          </a:solid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it-IT" sz="3200" b="1" dirty="0" err="1">
                <a:ln w="11430"/>
                <a:solidFill>
                  <a:srgbClr val="00B0F0"/>
                </a:solidFill>
                <a:effectLst>
                  <a:outerShdw blurRad="50800" dist="39000" dir="5460000" algn="tl">
                    <a:srgbClr val="000000">
                      <a:alpha val="38000"/>
                    </a:srgbClr>
                  </a:outerShdw>
                </a:effectLst>
              </a:rPr>
              <a:t>Weight</a:t>
            </a:r>
            <a:endParaRPr lang="it-IT" sz="3200" b="1" dirty="0">
              <a:ln w="11430"/>
              <a:solidFill>
                <a:srgbClr val="00B0F0"/>
              </a:solidFill>
              <a:effectLst>
                <a:outerShdw blurRad="50800" dist="39000" dir="5460000" algn="tl">
                  <a:srgbClr val="000000">
                    <a:alpha val="38000"/>
                  </a:srgbClr>
                </a:outerShdw>
              </a:effectLst>
            </a:endParaRPr>
          </a:p>
          <a:p>
            <a:pPr algn="ctr">
              <a:defRPr/>
            </a:pPr>
            <a:r>
              <a:rPr lang="it-IT" sz="3200" b="1" dirty="0">
                <a:ln w="11430"/>
                <a:solidFill>
                  <a:srgbClr val="00B0F0"/>
                </a:solidFill>
                <a:effectLst>
                  <a:outerShdw blurRad="50800" dist="39000" dir="5460000" algn="tl">
                    <a:srgbClr val="000000">
                      <a:alpha val="38000"/>
                    </a:srgbClr>
                  </a:outerShdw>
                </a:effectLst>
              </a:rPr>
              <a:t>&lt;6,8%</a:t>
            </a:r>
          </a:p>
        </p:txBody>
      </p:sp>
      <p:sp>
        <p:nvSpPr>
          <p:cNvPr id="20" name="Rettangolo 19"/>
          <p:cNvSpPr/>
          <p:nvPr/>
        </p:nvSpPr>
        <p:spPr>
          <a:xfrm>
            <a:off x="6125356" y="404664"/>
            <a:ext cx="1542988" cy="1077218"/>
          </a:xfrm>
          <a:prstGeom prst="rect">
            <a:avLst/>
          </a:prstGeom>
          <a:solidFill>
            <a:schemeClr val="tx1"/>
          </a:solid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it-IT" sz="3200" b="1" dirty="0" err="1">
                <a:ln w="11430"/>
                <a:solidFill>
                  <a:srgbClr val="3333FF"/>
                </a:solidFill>
                <a:effectLst>
                  <a:outerShdw blurRad="50800" dist="39000" dir="5460000" algn="tl">
                    <a:srgbClr val="000000">
                      <a:alpha val="38000"/>
                    </a:srgbClr>
                  </a:outerShdw>
                </a:effectLst>
              </a:rPr>
              <a:t>Weight</a:t>
            </a:r>
            <a:endParaRPr lang="it-IT" sz="3200" b="1" dirty="0">
              <a:ln w="11430"/>
              <a:solidFill>
                <a:srgbClr val="3333FF"/>
              </a:solidFill>
              <a:effectLst>
                <a:outerShdw blurRad="50800" dist="39000" dir="5460000" algn="tl">
                  <a:srgbClr val="000000">
                    <a:alpha val="38000"/>
                  </a:srgbClr>
                </a:outerShdw>
              </a:effectLst>
            </a:endParaRPr>
          </a:p>
          <a:p>
            <a:pPr algn="ctr">
              <a:defRPr/>
            </a:pPr>
            <a:r>
              <a:rPr lang="it-IT" sz="3200" b="1" dirty="0">
                <a:ln w="11430"/>
                <a:solidFill>
                  <a:srgbClr val="3333FF"/>
                </a:solidFill>
                <a:effectLst>
                  <a:outerShdw blurRad="50800" dist="39000" dir="5460000" algn="tl">
                    <a:srgbClr val="000000">
                      <a:alpha val="38000"/>
                    </a:srgbClr>
                  </a:outerShdw>
                </a:effectLst>
              </a:rPr>
              <a:t>&lt;3,4%</a:t>
            </a:r>
          </a:p>
        </p:txBody>
      </p:sp>
    </p:spTree>
    <p:extLst>
      <p:ext uri="{BB962C8B-B14F-4D97-AF65-F5344CB8AC3E}">
        <p14:creationId xmlns:p14="http://schemas.microsoft.com/office/powerpoint/2010/main" val="69168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52400"/>
            <a:ext cx="8229600" cy="1143000"/>
          </a:xfrm>
        </p:spPr>
        <p:txBody>
          <a:bodyPr/>
          <a:lstStyle/>
          <a:p>
            <a:pPr>
              <a:defRPr/>
            </a:pPr>
            <a:r>
              <a:rPr lang="it-IT" sz="3200" b="1" dirty="0" err="1" smtClean="0">
                <a:effectLst>
                  <a:outerShdw blurRad="38100" dist="38100" dir="2700000" algn="tl">
                    <a:srgbClr val="000000"/>
                  </a:outerShdw>
                </a:effectLst>
                <a:ea typeface="ＭＳ Ｐゴシック" pitchFamily="34" charset="-128"/>
              </a:rPr>
              <a:t>Conclusion</a:t>
            </a:r>
            <a:endParaRPr lang="it-IT" sz="3200" b="1" dirty="0" smtClean="0">
              <a:effectLst>
                <a:outerShdw blurRad="38100" dist="38100" dir="2700000" algn="tl">
                  <a:srgbClr val="000000"/>
                </a:outerShdw>
              </a:effectLst>
              <a:ea typeface="ＭＳ Ｐゴシック" pitchFamily="34" charset="-128"/>
            </a:endParaRPr>
          </a:p>
        </p:txBody>
      </p:sp>
      <p:sp>
        <p:nvSpPr>
          <p:cNvPr id="30723" name="Segnaposto contenuto 2"/>
          <p:cNvSpPr>
            <a:spLocks noGrp="1"/>
          </p:cNvSpPr>
          <p:nvPr>
            <p:ph idx="1"/>
          </p:nvPr>
        </p:nvSpPr>
        <p:spPr>
          <a:xfrm>
            <a:off x="395537" y="1620838"/>
            <a:ext cx="8424614" cy="4579937"/>
          </a:xfrm>
        </p:spPr>
        <p:txBody>
          <a:bodyPr/>
          <a:lstStyle/>
          <a:p>
            <a:pPr marL="174625" indent="-174625" algn="just">
              <a:buFontTx/>
              <a:buNone/>
            </a:pPr>
            <a:r>
              <a:rPr lang="en-GB" altLang="it-IT" dirty="0" smtClean="0">
                <a:ea typeface="ＭＳ Ｐゴシック" pitchFamily="34" charset="-128"/>
              </a:rPr>
              <a:t>These preliminary data show that patients collaborated </a:t>
            </a:r>
            <a:r>
              <a:rPr lang="en-GB" altLang="it-IT" dirty="0" smtClean="0">
                <a:solidFill>
                  <a:srgbClr val="FFFF00"/>
                </a:solidFill>
                <a:ea typeface="ＭＳ Ｐゴシック" pitchFamily="34" charset="-128"/>
              </a:rPr>
              <a:t>actively</a:t>
            </a:r>
            <a:r>
              <a:rPr lang="en-GB" altLang="it-IT" dirty="0" smtClean="0">
                <a:ea typeface="ＭＳ Ｐゴシック" pitchFamily="34" charset="-128"/>
              </a:rPr>
              <a:t>, despite high initial levels of psychological and physical distress, </a:t>
            </a:r>
            <a:r>
              <a:rPr lang="en-GB" altLang="it-IT" dirty="0" smtClean="0">
                <a:solidFill>
                  <a:srgbClr val="FFFF00"/>
                </a:solidFill>
                <a:ea typeface="ＭＳ Ｐゴシック" pitchFamily="34" charset="-128"/>
              </a:rPr>
              <a:t>adhered to the encounters</a:t>
            </a:r>
            <a:r>
              <a:rPr lang="en-GB" altLang="it-IT" dirty="0" smtClean="0">
                <a:ea typeface="ＭＳ Ｐゴシック" pitchFamily="34" charset="-128"/>
              </a:rPr>
              <a:t>, completed the intervention tasks.</a:t>
            </a:r>
            <a:endParaRPr lang="it-IT" altLang="it-IT" sz="2800" dirty="0" smtClean="0">
              <a:ea typeface="ＭＳ Ｐゴシック" pitchFamily="34" charset="-128"/>
            </a:endParaRPr>
          </a:p>
        </p:txBody>
      </p:sp>
      <p:pic>
        <p:nvPicPr>
          <p:cNvPr id="30724" name="Picture 5" descr="arrivo,completato,conclusioni,fine,Fumetti,gente,Persone,risultati,Screen Beans®,traguard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6438" y="152400"/>
            <a:ext cx="19812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76908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52400"/>
            <a:ext cx="8229600" cy="1143000"/>
          </a:xfrm>
        </p:spPr>
        <p:txBody>
          <a:bodyPr/>
          <a:lstStyle/>
          <a:p>
            <a:pPr>
              <a:defRPr/>
            </a:pPr>
            <a:r>
              <a:rPr lang="it-IT" sz="3200" b="1" dirty="0" err="1" smtClean="0">
                <a:effectLst>
                  <a:outerShdw blurRad="38100" dist="38100" dir="2700000" algn="tl">
                    <a:srgbClr val="000000"/>
                  </a:outerShdw>
                </a:effectLst>
                <a:ea typeface="ＭＳ Ｐゴシック" pitchFamily="34" charset="-128"/>
              </a:rPr>
              <a:t>Conclusion</a:t>
            </a:r>
            <a:endParaRPr lang="it-IT" sz="3200" b="1" dirty="0" smtClean="0">
              <a:effectLst>
                <a:outerShdw blurRad="38100" dist="38100" dir="2700000" algn="tl">
                  <a:srgbClr val="000000"/>
                </a:outerShdw>
              </a:effectLst>
              <a:ea typeface="ＭＳ Ｐゴシック" pitchFamily="34" charset="-128"/>
            </a:endParaRPr>
          </a:p>
        </p:txBody>
      </p:sp>
      <p:sp>
        <p:nvSpPr>
          <p:cNvPr id="31747" name="Segnaposto contenuto 2"/>
          <p:cNvSpPr>
            <a:spLocks noGrp="1"/>
          </p:cNvSpPr>
          <p:nvPr>
            <p:ph idx="1"/>
          </p:nvPr>
        </p:nvSpPr>
        <p:spPr>
          <a:xfrm>
            <a:off x="395536" y="1196752"/>
            <a:ext cx="8568953" cy="4579937"/>
          </a:xfrm>
        </p:spPr>
        <p:txBody>
          <a:bodyPr/>
          <a:lstStyle/>
          <a:p>
            <a:pPr marL="174625" indent="-174625" algn="just">
              <a:buFontTx/>
              <a:buNone/>
            </a:pPr>
            <a:r>
              <a:rPr lang="en-US" altLang="it-IT" sz="2800" dirty="0" smtClean="0">
                <a:ea typeface="ＭＳ Ｐゴシック" pitchFamily="34" charset="-128"/>
              </a:rPr>
              <a:t>The data show </a:t>
            </a:r>
            <a:r>
              <a:rPr lang="en-US" altLang="it-IT" sz="2800" dirty="0" smtClean="0">
                <a:solidFill>
                  <a:srgbClr val="FFFF00"/>
                </a:solidFill>
                <a:ea typeface="ＭＳ Ｐゴシック" pitchFamily="34" charset="-128"/>
              </a:rPr>
              <a:t>a greater weight loss by patients with BMI &lt; 30</a:t>
            </a:r>
            <a:r>
              <a:rPr lang="en-US" altLang="it-IT" sz="2800" dirty="0" smtClean="0">
                <a:ea typeface="ＭＳ Ｐゴシック" pitchFamily="34" charset="-128"/>
              </a:rPr>
              <a:t>. </a:t>
            </a:r>
          </a:p>
          <a:p>
            <a:pPr marL="174625" indent="-174625" algn="just">
              <a:buFontTx/>
              <a:buNone/>
            </a:pPr>
            <a:r>
              <a:rPr lang="en-US" altLang="it-IT" sz="2800" dirty="0" smtClean="0">
                <a:ea typeface="ＭＳ Ｐゴシック" pitchFamily="34" charset="-128"/>
              </a:rPr>
              <a:t>Consistent with the data in the literature, patients with BMI greater than 30 have shown difficulties linked to the obesity problem including </a:t>
            </a:r>
            <a:r>
              <a:rPr lang="en-US" altLang="it-IT" sz="2800" dirty="0" smtClean="0">
                <a:solidFill>
                  <a:srgbClr val="FFFF00"/>
                </a:solidFill>
                <a:ea typeface="ＭＳ Ｐゴシック" pitchFamily="34" charset="-128"/>
              </a:rPr>
              <a:t>lower acceptance of their body image, difficulty of management of eating </a:t>
            </a:r>
            <a:r>
              <a:rPr lang="en-US" altLang="it-IT" sz="2800" dirty="0" err="1" smtClean="0">
                <a:solidFill>
                  <a:srgbClr val="FFFF00"/>
                </a:solidFill>
                <a:ea typeface="ＭＳ Ｐゴシック" pitchFamily="34" charset="-128"/>
              </a:rPr>
              <a:t>behaviour</a:t>
            </a:r>
            <a:r>
              <a:rPr lang="en-US" altLang="it-IT" sz="2800" dirty="0" smtClean="0">
                <a:ea typeface="ＭＳ Ｐゴシック" pitchFamily="34" charset="-128"/>
              </a:rPr>
              <a:t>, and then a more difficulty of weight loss. </a:t>
            </a:r>
          </a:p>
          <a:p>
            <a:pPr marL="174625" indent="-174625" algn="just">
              <a:buFontTx/>
              <a:buNone/>
            </a:pPr>
            <a:r>
              <a:rPr lang="en-US" altLang="it-IT" sz="2800" dirty="0" smtClean="0">
                <a:ea typeface="ＭＳ Ｐゴシック" pitchFamily="34" charset="-128"/>
              </a:rPr>
              <a:t>For the effectiveness of an intervention focused on healthy lifestyles and weight loss </a:t>
            </a:r>
            <a:r>
              <a:rPr lang="en-US" altLang="it-IT" sz="2800" dirty="0" smtClean="0">
                <a:solidFill>
                  <a:srgbClr val="FFFF00"/>
                </a:solidFill>
                <a:ea typeface="ＭＳ Ｐゴシック" pitchFamily="34" charset="-128"/>
              </a:rPr>
              <a:t>is important to consider the psychological variables and in particular the starting BMI. </a:t>
            </a:r>
          </a:p>
          <a:p>
            <a:pPr marL="174625" indent="-174625" algn="just">
              <a:buFontTx/>
              <a:buNone/>
            </a:pPr>
            <a:endParaRPr lang="it-IT" altLang="it-IT" sz="2500" dirty="0" smtClean="0">
              <a:ea typeface="ＭＳ Ｐゴシック" pitchFamily="34" charset="-128"/>
            </a:endParaRPr>
          </a:p>
        </p:txBody>
      </p:sp>
      <p:pic>
        <p:nvPicPr>
          <p:cNvPr id="31748" name="Picture 5" descr="arrivo,completato,conclusioni,fine,Fumetti,gente,Persone,risultati,Screen Beans®,traguard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152401"/>
            <a:ext cx="1225278" cy="779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79514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8500" y="-63500"/>
            <a:ext cx="8229600" cy="1143000"/>
          </a:xfrm>
        </p:spPr>
        <p:txBody>
          <a:bodyPr/>
          <a:lstStyle/>
          <a:p>
            <a:pPr>
              <a:defRPr/>
            </a:pPr>
            <a:r>
              <a:rPr lang="en-GB" sz="2800" b="1" dirty="0" smtClean="0">
                <a:effectLst>
                  <a:outerShdw blurRad="38100" dist="38100" dir="2700000" algn="tl">
                    <a:srgbClr val="000000"/>
                  </a:outerShdw>
                </a:effectLst>
                <a:ea typeface="ＭＳ Ｐゴシック" pitchFamily="34" charset="-128"/>
              </a:rPr>
              <a:t>Future directions</a:t>
            </a:r>
          </a:p>
        </p:txBody>
      </p:sp>
      <p:sp>
        <p:nvSpPr>
          <p:cNvPr id="27651" name="Segnaposto contenuto 2"/>
          <p:cNvSpPr>
            <a:spLocks noGrp="1"/>
          </p:cNvSpPr>
          <p:nvPr>
            <p:ph idx="1"/>
          </p:nvPr>
        </p:nvSpPr>
        <p:spPr>
          <a:xfrm>
            <a:off x="971550" y="1116013"/>
            <a:ext cx="7921625" cy="5949950"/>
          </a:xfrm>
        </p:spPr>
        <p:txBody>
          <a:bodyPr/>
          <a:lstStyle/>
          <a:p>
            <a:pPr algn="just">
              <a:defRPr/>
            </a:pPr>
            <a:endParaRPr lang="en-GB" altLang="it-IT" sz="2800" dirty="0">
              <a:ea typeface="ＭＳ Ｐゴシック" pitchFamily="34" charset="-128"/>
            </a:endParaRPr>
          </a:p>
          <a:p>
            <a:pPr marL="0" indent="0" algn="just">
              <a:lnSpc>
                <a:spcPct val="150000"/>
              </a:lnSpc>
              <a:buFontTx/>
              <a:buNone/>
              <a:defRPr/>
            </a:pPr>
            <a:r>
              <a:rPr lang="en-GB" altLang="it-IT" sz="2800" dirty="0">
                <a:ea typeface="ＭＳ Ｐゴシック" pitchFamily="34" charset="-128"/>
              </a:rPr>
              <a:t>This was also a preliminary study for a following clinical trial which intends to evaluate the </a:t>
            </a:r>
            <a:r>
              <a:rPr lang="en-US" altLang="it-IT" sz="2800" dirty="0">
                <a:ea typeface="ＭＳ Ｐゴシック" pitchFamily="34" charset="-128"/>
              </a:rPr>
              <a:t>effects of the intervention group on  patients acceptance and the effect on the weight</a:t>
            </a:r>
            <a:endParaRPr lang="en-GB" altLang="it-IT" sz="2800" dirty="0">
              <a:ea typeface="ＭＳ Ｐゴシック" pitchFamily="34" charset="-128"/>
            </a:endParaRPr>
          </a:p>
          <a:p>
            <a:pPr algn="just">
              <a:defRPr/>
            </a:pPr>
            <a:endParaRPr lang="en-GB" altLang="it-IT" sz="2600" dirty="0" smtClean="0">
              <a:ea typeface="ＭＳ Ｐゴシック" pitchFamily="34" charset="-128"/>
            </a:endParaRPr>
          </a:p>
        </p:txBody>
      </p:sp>
      <p:pic>
        <p:nvPicPr>
          <p:cNvPr id="32772" name="Picture 3" descr="C:\Documents and Settings\cgoss\Documenti\Immagini\Raccolta multimediale Microsoft\j007875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025" y="44450"/>
            <a:ext cx="201612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35528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ChangeArrowheads="1"/>
          </p:cNvSpPr>
          <p:nvPr/>
        </p:nvSpPr>
        <p:spPr bwMode="auto">
          <a:xfrm>
            <a:off x="323529" y="1052736"/>
            <a:ext cx="8461052" cy="1569660"/>
          </a:xfrm>
          <a:prstGeom prst="rect">
            <a:avLst/>
          </a:prstGeom>
          <a:noFill/>
          <a:ln w="9525" cap="flat" cmpd="sng" algn="ctr">
            <a:noFill/>
            <a:prstDash val="solid"/>
            <a:miter lim="800000"/>
            <a:headEnd/>
            <a:tailEnd/>
          </a:ln>
          <a:effectLst/>
        </p:spPr>
        <p:txBody>
          <a:bodyPr wrap="square" anchor="ctr">
            <a:spAutoFit/>
          </a:bodyPr>
          <a:lstStyle/>
          <a:p>
            <a:pPr algn="ctr" eaLnBrk="0" fontAlgn="base" hangingPunct="0">
              <a:spcBef>
                <a:spcPct val="0"/>
              </a:spcBef>
              <a:spcAft>
                <a:spcPct val="0"/>
              </a:spcAft>
              <a:defRPr/>
            </a:pPr>
            <a:r>
              <a:rPr lang="en-US" sz="3200" b="1" dirty="0" smtClean="0">
                <a:solidFill>
                  <a:srgbClr val="AAFFFF"/>
                </a:solidFill>
                <a:effectLst>
                  <a:outerShdw blurRad="38100" dist="38100" dir="2700000" algn="tl">
                    <a:srgbClr val="000000">
                      <a:alpha val="43137"/>
                    </a:srgbClr>
                  </a:outerShdw>
                </a:effectLst>
                <a:ea typeface="ＭＳ Ｐゴシック" pitchFamily="68" charset="-128"/>
                <a:cs typeface="Times New Roman" pitchFamily="18" charset="0"/>
              </a:rPr>
              <a:t>The Acceptance and Commitment Therapy for increase the psychological flexibility of cancer patients in palliative care</a:t>
            </a:r>
            <a:endParaRPr lang="en-US" sz="4400" dirty="0">
              <a:solidFill>
                <a:srgbClr val="AAFFFF"/>
              </a:solidFill>
              <a:effectLst>
                <a:outerShdw blurRad="38100" dist="38100" dir="2700000" algn="tl">
                  <a:srgbClr val="000000">
                    <a:alpha val="43137"/>
                  </a:srgbClr>
                </a:outerShdw>
              </a:effectLst>
              <a:ea typeface="ＭＳ Ｐゴシック" pitchFamily="68" charset="-128"/>
            </a:endParaRPr>
          </a:p>
        </p:txBody>
      </p:sp>
      <p:sp>
        <p:nvSpPr>
          <p:cNvPr id="7" name="Rectangle 3"/>
          <p:cNvSpPr txBox="1">
            <a:spLocks noChangeArrowheads="1"/>
          </p:cNvSpPr>
          <p:nvPr/>
        </p:nvSpPr>
        <p:spPr bwMode="auto">
          <a:xfrm>
            <a:off x="162807" y="2636912"/>
            <a:ext cx="8820472" cy="252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ＭＳ Ｐゴシック" pitchFamily="68" charset="-128"/>
                <a:cs typeface="ＭＳ Ｐゴシック" pitchFamily="68" charset="-128"/>
              </a:defRPr>
            </a:lvl1pPr>
            <a:lvl2pPr marL="457200" indent="0" algn="ctr" rtl="0" eaLnBrk="0" fontAlgn="base" hangingPunct="0">
              <a:spcBef>
                <a:spcPct val="20000"/>
              </a:spcBef>
              <a:spcAft>
                <a:spcPct val="0"/>
              </a:spcAft>
              <a:buNone/>
              <a:defRPr sz="2800">
                <a:solidFill>
                  <a:schemeClr val="tx1"/>
                </a:solidFill>
                <a:latin typeface="+mn-lt"/>
                <a:ea typeface="ＭＳ Ｐゴシック" pitchFamily="66" charset="-128"/>
                <a:cs typeface="ＭＳ Ｐゴシック"/>
              </a:defRPr>
            </a:lvl2pPr>
            <a:lvl3pPr marL="914400" indent="0" algn="ctr" rtl="0" eaLnBrk="0" fontAlgn="base" hangingPunct="0">
              <a:spcBef>
                <a:spcPct val="20000"/>
              </a:spcBef>
              <a:spcAft>
                <a:spcPct val="0"/>
              </a:spcAft>
              <a:buNone/>
              <a:defRPr sz="2400">
                <a:solidFill>
                  <a:schemeClr val="tx1"/>
                </a:solidFill>
                <a:latin typeface="+mn-lt"/>
                <a:ea typeface="ＭＳ Ｐゴシック" pitchFamily="66" charset="-128"/>
                <a:cs typeface="ＭＳ Ｐゴシック"/>
              </a:defRPr>
            </a:lvl3pPr>
            <a:lvl4pPr marL="1371600" indent="0" algn="ctr" rtl="0" eaLnBrk="0" fontAlgn="base" hangingPunct="0">
              <a:spcBef>
                <a:spcPct val="20000"/>
              </a:spcBef>
              <a:spcAft>
                <a:spcPct val="0"/>
              </a:spcAft>
              <a:buNone/>
              <a:defRPr sz="2000">
                <a:solidFill>
                  <a:schemeClr val="tx1"/>
                </a:solidFill>
                <a:latin typeface="+mn-lt"/>
                <a:ea typeface="ＭＳ Ｐゴシック" pitchFamily="66" charset="-128"/>
                <a:cs typeface="ＭＳ Ｐゴシック"/>
              </a:defRPr>
            </a:lvl4pPr>
            <a:lvl5pPr marL="1828800" indent="0" algn="ctr" rtl="0" eaLnBrk="0" fontAlgn="base" hangingPunct="0">
              <a:spcBef>
                <a:spcPct val="20000"/>
              </a:spcBef>
              <a:spcAft>
                <a:spcPct val="0"/>
              </a:spcAft>
              <a:buNone/>
              <a:defRPr sz="2000">
                <a:solidFill>
                  <a:schemeClr val="tx1"/>
                </a:solidFill>
                <a:latin typeface="+mn-lt"/>
                <a:ea typeface="ＭＳ Ｐゴシック" pitchFamily="66" charset="-128"/>
                <a:cs typeface="ＭＳ Ｐゴシック"/>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r>
              <a:rPr lang="it-IT" altLang="it-IT" sz="2400" kern="0" dirty="0" smtClean="0">
                <a:solidFill>
                  <a:schemeClr val="accent6">
                    <a:lumMod val="20000"/>
                    <a:lumOff val="80000"/>
                  </a:schemeClr>
                </a:solidFill>
                <a:latin typeface="Tahoma" charset="0"/>
              </a:rPr>
              <a:t>Giuseppe Deledda</a:t>
            </a:r>
            <a:endParaRPr lang="en-US" altLang="it-IT" sz="2400" kern="0" baseline="30000" dirty="0" smtClean="0">
              <a:solidFill>
                <a:schemeClr val="accent6">
                  <a:lumMod val="20000"/>
                  <a:lumOff val="80000"/>
                </a:schemeClr>
              </a:solidFill>
              <a:latin typeface="Calibri" charset="0"/>
              <a:cs typeface="Arial" charset="0"/>
            </a:endParaRPr>
          </a:p>
          <a:p>
            <a:pPr lvl="1" algn="l"/>
            <a:r>
              <a:rPr lang="en-US" altLang="it-IT" sz="1400" i="1" kern="0" dirty="0" smtClean="0">
                <a:solidFill>
                  <a:schemeClr val="accent6">
                    <a:lumMod val="20000"/>
                    <a:lumOff val="80000"/>
                  </a:schemeClr>
                </a:solidFill>
                <a:cs typeface="Arial" charset="0"/>
              </a:rPr>
              <a:t>Service Clinical Psychology</a:t>
            </a:r>
          </a:p>
          <a:p>
            <a:pPr eaLnBrk="1" hangingPunct="1">
              <a:defRPr/>
            </a:pPr>
            <a:endParaRPr lang="it-IT" sz="2000" i="1" kern="0" dirty="0" smtClean="0">
              <a:solidFill>
                <a:schemeClr val="accent6">
                  <a:lumMod val="40000"/>
                  <a:lumOff val="60000"/>
                </a:schemeClr>
              </a:solidFill>
              <a:effectLst>
                <a:outerShdw blurRad="38100" dist="38100" dir="2700000" algn="tl">
                  <a:srgbClr val="000000"/>
                </a:outerShdw>
              </a:effectLst>
            </a:endParaRPr>
          </a:p>
          <a:p>
            <a:pPr eaLnBrk="1" hangingPunct="1">
              <a:defRPr/>
            </a:pPr>
            <a:r>
              <a:rPr lang="it-IT" sz="2000" i="1" kern="0" dirty="0" smtClean="0">
                <a:solidFill>
                  <a:schemeClr val="accent6">
                    <a:lumMod val="40000"/>
                    <a:lumOff val="60000"/>
                  </a:schemeClr>
                </a:solidFill>
                <a:effectLst>
                  <a:outerShdw blurRad="38100" dist="38100" dir="2700000" algn="tl">
                    <a:srgbClr val="000000"/>
                  </a:outerShdw>
                </a:effectLst>
              </a:rPr>
              <a:t>giuseppe.deledda@sacrocuore.it</a:t>
            </a:r>
          </a:p>
          <a:p>
            <a:pPr eaLnBrk="1" hangingPunct="1">
              <a:defRPr/>
            </a:pPr>
            <a:r>
              <a:rPr lang="en-US" sz="1800" kern="0" dirty="0" smtClean="0">
                <a:solidFill>
                  <a:schemeClr val="accent6">
                    <a:lumMod val="20000"/>
                    <a:lumOff val="80000"/>
                  </a:schemeClr>
                </a:solidFill>
                <a:effectLst>
                  <a:outerShdw blurRad="38100" dist="38100" dir="2700000" algn="tl">
                    <a:srgbClr val="000000"/>
                  </a:outerShdw>
                </a:effectLst>
              </a:rPr>
              <a:t>Symposium : ACT in Health Psychology</a:t>
            </a:r>
          </a:p>
          <a:p>
            <a:pPr eaLnBrk="1" hangingPunct="1">
              <a:spcBef>
                <a:spcPts val="0"/>
              </a:spcBef>
              <a:defRPr/>
            </a:pPr>
            <a:r>
              <a:rPr lang="en-US" sz="1800" kern="0" dirty="0" smtClean="0">
                <a:solidFill>
                  <a:schemeClr val="accent6">
                    <a:lumMod val="20000"/>
                    <a:lumOff val="80000"/>
                  </a:schemeClr>
                </a:solidFill>
                <a:effectLst>
                  <a:outerShdw blurRad="38100" dist="38100" dir="2700000" algn="tl">
                    <a:srgbClr val="000000"/>
                  </a:outerShdw>
                </a:effectLst>
              </a:rPr>
              <a:t>ACBS’s World Conference X in Washington, D.C, </a:t>
            </a:r>
          </a:p>
          <a:p>
            <a:pPr eaLnBrk="1" hangingPunct="1">
              <a:spcBef>
                <a:spcPts val="0"/>
              </a:spcBef>
              <a:defRPr/>
            </a:pPr>
            <a:r>
              <a:rPr lang="en-US" sz="1800" kern="0" dirty="0" smtClean="0">
                <a:solidFill>
                  <a:schemeClr val="accent6">
                    <a:lumMod val="20000"/>
                    <a:lumOff val="80000"/>
                  </a:schemeClr>
                </a:solidFill>
                <a:effectLst>
                  <a:outerShdw blurRad="38100" dist="38100" dir="2700000" algn="tl">
                    <a:srgbClr val="000000"/>
                  </a:outerShdw>
                </a:effectLst>
              </a:rPr>
              <a:t>June 22, 2014</a:t>
            </a:r>
            <a:endParaRPr lang="it-IT" sz="1800" kern="0" dirty="0" smtClean="0">
              <a:solidFill>
                <a:schemeClr val="accent6">
                  <a:lumMod val="20000"/>
                  <a:lumOff val="80000"/>
                </a:schemeClr>
              </a:solidFill>
              <a:effectLst>
                <a:outerShdw blurRad="38100" dist="38100" dir="2700000" algn="tl">
                  <a:srgbClr val="000000"/>
                </a:outerShdw>
              </a:effectLst>
            </a:endParaRPr>
          </a:p>
          <a:p>
            <a:pPr eaLnBrk="1" hangingPunct="1">
              <a:defRPr/>
            </a:pPr>
            <a:endParaRPr lang="en-US" sz="2800" kern="0" dirty="0" smtClean="0">
              <a:solidFill>
                <a:schemeClr val="accent6">
                  <a:lumMod val="20000"/>
                  <a:lumOff val="80000"/>
                </a:schemeClr>
              </a:solidFill>
              <a:effectLst>
                <a:outerShdw blurRad="38100" dist="38100" dir="2700000" algn="tl">
                  <a:srgbClr val="000000"/>
                </a:outerShdw>
              </a:effectLst>
            </a:endParaRPr>
          </a:p>
        </p:txBody>
      </p:sp>
      <p:sp>
        <p:nvSpPr>
          <p:cNvPr id="8" name="Text Box 5"/>
          <p:cNvSpPr txBox="1">
            <a:spLocks noChangeArrowheads="1"/>
          </p:cNvSpPr>
          <p:nvPr/>
        </p:nvSpPr>
        <p:spPr bwMode="auto">
          <a:xfrm>
            <a:off x="755576" y="80963"/>
            <a:ext cx="6019800" cy="369332"/>
          </a:xfrm>
          <a:prstGeom prst="rect">
            <a:avLst/>
          </a:prstGeom>
          <a:noFill/>
          <a:ln w="9525">
            <a:noFill/>
            <a:miter lim="800000"/>
            <a:headEnd/>
            <a:tailEnd/>
          </a:ln>
          <a:effectLst/>
        </p:spPr>
        <p:txBody>
          <a:bodyPr>
            <a:spAutoFit/>
          </a:bodyPr>
          <a:lstStyle/>
          <a:p>
            <a:r>
              <a:rPr lang="en-US" b="1" i="1" dirty="0" smtClean="0">
                <a:solidFill>
                  <a:schemeClr val="accent5">
                    <a:lumMod val="60000"/>
                    <a:lumOff val="40000"/>
                  </a:schemeClr>
                </a:solidFill>
                <a:cs typeface="Arial" charset="0"/>
              </a:rPr>
              <a:t>“</a:t>
            </a:r>
            <a:r>
              <a:rPr lang="en-US" b="1" i="1" dirty="0" err="1" smtClean="0">
                <a:solidFill>
                  <a:schemeClr val="accent5">
                    <a:lumMod val="60000"/>
                    <a:lumOff val="40000"/>
                  </a:schemeClr>
                </a:solidFill>
                <a:cs typeface="Arial" charset="0"/>
              </a:rPr>
              <a:t>Sacro</a:t>
            </a:r>
            <a:r>
              <a:rPr lang="en-US" b="1" i="1" dirty="0" smtClean="0">
                <a:solidFill>
                  <a:schemeClr val="accent5">
                    <a:lumMod val="60000"/>
                    <a:lumOff val="40000"/>
                  </a:schemeClr>
                </a:solidFill>
                <a:cs typeface="Arial" charset="0"/>
              </a:rPr>
              <a:t> </a:t>
            </a:r>
            <a:r>
              <a:rPr lang="en-US" b="1" i="1" dirty="0" err="1" smtClean="0">
                <a:solidFill>
                  <a:schemeClr val="accent5">
                    <a:lumMod val="60000"/>
                    <a:lumOff val="40000"/>
                  </a:schemeClr>
                </a:solidFill>
                <a:cs typeface="Arial" charset="0"/>
              </a:rPr>
              <a:t>Cuore</a:t>
            </a:r>
            <a:r>
              <a:rPr lang="en-US" b="1" i="1" dirty="0" smtClean="0">
                <a:solidFill>
                  <a:schemeClr val="accent5">
                    <a:lumMod val="60000"/>
                    <a:lumOff val="40000"/>
                  </a:schemeClr>
                </a:solidFill>
                <a:cs typeface="Arial" charset="0"/>
              </a:rPr>
              <a:t> - Don Calabria” Hospital,</a:t>
            </a:r>
            <a:r>
              <a:rPr lang="en-US" altLang="it-IT" b="1" i="1" dirty="0" smtClean="0">
                <a:solidFill>
                  <a:schemeClr val="accent5">
                    <a:lumMod val="60000"/>
                    <a:lumOff val="40000"/>
                  </a:schemeClr>
                </a:solidFill>
                <a:cs typeface="Arial" charset="0"/>
              </a:rPr>
              <a:t> </a:t>
            </a:r>
            <a:r>
              <a:rPr lang="en-US" altLang="it-IT" b="1" i="1" dirty="0" err="1" smtClean="0">
                <a:solidFill>
                  <a:schemeClr val="accent5">
                    <a:lumMod val="60000"/>
                    <a:lumOff val="40000"/>
                  </a:schemeClr>
                </a:solidFill>
                <a:cs typeface="Arial" charset="0"/>
              </a:rPr>
              <a:t>Negrar</a:t>
            </a:r>
            <a:r>
              <a:rPr lang="en-US" altLang="it-IT" b="1" i="1" dirty="0" smtClean="0">
                <a:solidFill>
                  <a:schemeClr val="accent5">
                    <a:lumMod val="60000"/>
                    <a:lumOff val="40000"/>
                  </a:schemeClr>
                </a:solidFill>
                <a:cs typeface="Arial" charset="0"/>
              </a:rPr>
              <a:t>, Verona, Italy,</a:t>
            </a:r>
          </a:p>
        </p:txBody>
      </p:sp>
      <p:pic>
        <p:nvPicPr>
          <p:cNvPr id="9" name="Immagine 13" descr="Negrar.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800" y="115888"/>
            <a:ext cx="57943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magine 9"/>
          <p:cNvPicPr>
            <a:picLocks noChangeAspect="1"/>
          </p:cNvPicPr>
          <p:nvPr/>
        </p:nvPicPr>
        <p:blipFill rotWithShape="1">
          <a:blip r:embed="rId3" cstate="print">
            <a:extLst>
              <a:ext uri="{28A0092B-C50C-407E-A947-70E740481C1C}">
                <a14:useLocalDpi xmlns:a14="http://schemas.microsoft.com/office/drawing/2010/main" val="0"/>
              </a:ext>
            </a:extLst>
          </a:blip>
          <a:srcRect b="38297"/>
          <a:stretch/>
        </p:blipFill>
        <p:spPr>
          <a:xfrm>
            <a:off x="7597404" y="0"/>
            <a:ext cx="1546595" cy="704850"/>
          </a:xfrm>
          <a:prstGeom prst="rect">
            <a:avLst/>
          </a:prstGeom>
        </p:spPr>
      </p:pic>
      <p:pic>
        <p:nvPicPr>
          <p:cNvPr id="11" name="Immagine 10"/>
          <p:cNvPicPr>
            <a:picLocks noChangeAspect="1"/>
          </p:cNvPicPr>
          <p:nvPr/>
        </p:nvPicPr>
        <p:blipFill rotWithShape="1">
          <a:blip r:embed="rId3">
            <a:extLst>
              <a:ext uri="{28A0092B-C50C-407E-A947-70E740481C1C}">
                <a14:useLocalDpi xmlns:a14="http://schemas.microsoft.com/office/drawing/2010/main" val="0"/>
              </a:ext>
            </a:extLst>
          </a:blip>
          <a:srcRect t="63202"/>
          <a:stretch/>
        </p:blipFill>
        <p:spPr>
          <a:xfrm>
            <a:off x="2267744" y="5805264"/>
            <a:ext cx="4752528" cy="840703"/>
          </a:xfrm>
          <a:prstGeom prst="rect">
            <a:avLst/>
          </a:prstGeom>
        </p:spPr>
      </p:pic>
    </p:spTree>
    <p:extLst>
      <p:ext uri="{BB962C8B-B14F-4D97-AF65-F5344CB8AC3E}">
        <p14:creationId xmlns:p14="http://schemas.microsoft.com/office/powerpoint/2010/main" val="5231917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marL="0" indent="0">
              <a:buNone/>
            </a:pPr>
            <a:r>
              <a:rPr lang="en-US" dirty="0" smtClean="0"/>
              <a:t>Existential condition of the person suffering from a terminal cancer pathology is complex </a:t>
            </a:r>
          </a:p>
          <a:p>
            <a:pPr marL="0" indent="0">
              <a:buNone/>
            </a:pPr>
            <a:r>
              <a:rPr lang="en-US" dirty="0" smtClean="0"/>
              <a:t>Rapid </a:t>
            </a:r>
            <a:r>
              <a:rPr lang="en-US" dirty="0" smtClean="0">
                <a:solidFill>
                  <a:srgbClr val="FFFF00"/>
                </a:solidFill>
              </a:rPr>
              <a:t>changes</a:t>
            </a:r>
            <a:r>
              <a:rPr lang="en-US" dirty="0" smtClean="0"/>
              <a:t>  and </a:t>
            </a:r>
            <a:r>
              <a:rPr lang="en-US" dirty="0" smtClean="0">
                <a:solidFill>
                  <a:srgbClr val="FFFF00"/>
                </a:solidFill>
              </a:rPr>
              <a:t>pain</a:t>
            </a:r>
            <a:r>
              <a:rPr lang="en-US" dirty="0" smtClean="0"/>
              <a:t> can slide into a deep </a:t>
            </a:r>
            <a:r>
              <a:rPr lang="en-US" dirty="0" smtClean="0">
                <a:solidFill>
                  <a:srgbClr val="FFFF00"/>
                </a:solidFill>
              </a:rPr>
              <a:t>despair</a:t>
            </a:r>
            <a:r>
              <a:rPr lang="en-US" dirty="0" smtClean="0"/>
              <a:t> and can </a:t>
            </a:r>
            <a:r>
              <a:rPr lang="en-US" dirty="0" smtClean="0">
                <a:solidFill>
                  <a:srgbClr val="FFFF00"/>
                </a:solidFill>
              </a:rPr>
              <a:t>lose hope</a:t>
            </a:r>
            <a:endParaRPr lang="it-IT" dirty="0"/>
          </a:p>
        </p:txBody>
      </p:sp>
    </p:spTree>
    <p:extLst>
      <p:ext uri="{BB962C8B-B14F-4D97-AF65-F5344CB8AC3E}">
        <p14:creationId xmlns:p14="http://schemas.microsoft.com/office/powerpoint/2010/main" val="22753892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marL="0" indent="0">
              <a:buNone/>
            </a:pPr>
            <a:r>
              <a:rPr lang="en-US" dirty="0" smtClean="0"/>
              <a:t>In patients requiring specialist palliative care, rehabilitation traditionally aims to improve patients’ physical functioning by addressing social, psychological, or spiritual problems that may affect a patient’s quality of life and of symptom control</a:t>
            </a:r>
            <a:endParaRPr lang="it-IT" dirty="0"/>
          </a:p>
        </p:txBody>
      </p:sp>
    </p:spTree>
    <p:extLst>
      <p:ext uri="{BB962C8B-B14F-4D97-AF65-F5344CB8AC3E}">
        <p14:creationId xmlns:p14="http://schemas.microsoft.com/office/powerpoint/2010/main" val="33806997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marL="0" indent="0">
              <a:buNone/>
            </a:pPr>
            <a:r>
              <a:rPr lang="en-US" dirty="0" smtClean="0"/>
              <a:t>Rehabilitation may be compromised by the intrusion of negative thoughts or feelings,  for which it appropriate to support these patients in order to develop strategies to manage these issues  more effectively </a:t>
            </a:r>
          </a:p>
          <a:p>
            <a:pPr marL="0" indent="0">
              <a:buNone/>
            </a:pPr>
            <a:r>
              <a:rPr lang="en-US" dirty="0" smtClean="0"/>
              <a:t>(Low et al, 2012).</a:t>
            </a:r>
            <a:endParaRPr lang="it-IT" dirty="0"/>
          </a:p>
        </p:txBody>
      </p:sp>
    </p:spTree>
    <p:extLst>
      <p:ext uri="{BB962C8B-B14F-4D97-AF65-F5344CB8AC3E}">
        <p14:creationId xmlns:p14="http://schemas.microsoft.com/office/powerpoint/2010/main" val="40258681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marL="0" indent="0">
              <a:buNone/>
            </a:pPr>
            <a:r>
              <a:rPr lang="it-IT" dirty="0" smtClean="0"/>
              <a:t>In </a:t>
            </a:r>
            <a:r>
              <a:rPr lang="it-IT" dirty="0" err="1" smtClean="0"/>
              <a:t>recent</a:t>
            </a:r>
            <a:r>
              <a:rPr lang="it-IT" dirty="0" smtClean="0"/>
              <a:t> </a:t>
            </a:r>
            <a:r>
              <a:rPr lang="it-IT" dirty="0" err="1" smtClean="0"/>
              <a:t>studies</a:t>
            </a:r>
            <a:r>
              <a:rPr lang="it-IT" dirty="0" smtClean="0"/>
              <a:t> </a:t>
            </a:r>
            <a:r>
              <a:rPr lang="it-IT" dirty="0" err="1" smtClean="0"/>
              <a:t>it</a:t>
            </a:r>
            <a:r>
              <a:rPr lang="it-IT" dirty="0" smtClean="0"/>
              <a:t> </a:t>
            </a:r>
            <a:r>
              <a:rPr lang="it-IT" dirty="0" err="1" smtClean="0"/>
              <a:t>has</a:t>
            </a:r>
            <a:r>
              <a:rPr lang="it-IT" dirty="0" smtClean="0"/>
              <a:t> </a:t>
            </a:r>
            <a:r>
              <a:rPr lang="it-IT" dirty="0" err="1" smtClean="0"/>
              <a:t>been</a:t>
            </a:r>
            <a:r>
              <a:rPr lang="it-IT" dirty="0" smtClean="0"/>
              <a:t> </a:t>
            </a:r>
            <a:r>
              <a:rPr lang="it-IT" dirty="0" err="1" smtClean="0"/>
              <a:t>recognized</a:t>
            </a:r>
            <a:r>
              <a:rPr lang="it-IT" dirty="0" smtClean="0"/>
              <a:t> the </a:t>
            </a:r>
            <a:r>
              <a:rPr lang="it-IT" dirty="0" err="1" smtClean="0"/>
              <a:t>importance</a:t>
            </a:r>
            <a:r>
              <a:rPr lang="it-IT" dirty="0" smtClean="0"/>
              <a:t> of the model </a:t>
            </a:r>
            <a:r>
              <a:rPr lang="it-IT" dirty="0" err="1" smtClean="0"/>
              <a:t>based</a:t>
            </a:r>
            <a:r>
              <a:rPr lang="it-IT" dirty="0" smtClean="0"/>
              <a:t>  on </a:t>
            </a:r>
            <a:r>
              <a:rPr lang="it-IT" dirty="0" err="1" smtClean="0"/>
              <a:t>Acceptance</a:t>
            </a:r>
            <a:r>
              <a:rPr lang="it-IT" dirty="0" smtClean="0"/>
              <a:t> and </a:t>
            </a:r>
            <a:r>
              <a:rPr lang="it-IT" dirty="0" err="1" smtClean="0"/>
              <a:t>Commitment</a:t>
            </a:r>
            <a:r>
              <a:rPr lang="it-IT" dirty="0" smtClean="0"/>
              <a:t> </a:t>
            </a:r>
            <a:r>
              <a:rPr lang="it-IT" dirty="0" err="1" smtClean="0"/>
              <a:t>Therapy</a:t>
            </a:r>
            <a:r>
              <a:rPr lang="it-IT" dirty="0" smtClean="0"/>
              <a:t> with palliative care </a:t>
            </a:r>
            <a:r>
              <a:rPr lang="it-IT" dirty="0" err="1" smtClean="0"/>
              <a:t>patients</a:t>
            </a:r>
            <a:r>
              <a:rPr lang="it-IT" dirty="0" smtClean="0"/>
              <a:t> </a:t>
            </a:r>
          </a:p>
          <a:p>
            <a:pPr marL="0" indent="0">
              <a:buNone/>
            </a:pPr>
            <a:endParaRPr lang="it-IT" sz="2400" dirty="0" smtClean="0"/>
          </a:p>
          <a:p>
            <a:pPr marL="0" indent="0">
              <a:buNone/>
            </a:pPr>
            <a:r>
              <a:rPr lang="it-IT" sz="2400" dirty="0" smtClean="0"/>
              <a:t>(</a:t>
            </a:r>
            <a:r>
              <a:rPr lang="it-IT" sz="2400" dirty="0" err="1" smtClean="0"/>
              <a:t>Fegg</a:t>
            </a:r>
            <a:r>
              <a:rPr lang="it-IT" sz="2400" dirty="0" smtClean="0"/>
              <a:t> , 2005; Andrew &amp; </a:t>
            </a:r>
            <a:r>
              <a:rPr lang="it-IT" sz="2400" dirty="0" err="1" smtClean="0"/>
              <a:t>Dulin</a:t>
            </a:r>
            <a:r>
              <a:rPr lang="it-IT" sz="2400" dirty="0" smtClean="0"/>
              <a:t>, 2007; </a:t>
            </a:r>
            <a:r>
              <a:rPr lang="it-IT" sz="2400" dirty="0" err="1" smtClean="0"/>
              <a:t>Ciarrochi</a:t>
            </a:r>
            <a:r>
              <a:rPr lang="it-IT" sz="2400" dirty="0" smtClean="0"/>
              <a:t>, Fisher &amp; Lane, 2010; </a:t>
            </a:r>
            <a:r>
              <a:rPr lang="it-IT" sz="2400" dirty="0" err="1" smtClean="0"/>
              <a:t>Karekl</a:t>
            </a:r>
            <a:r>
              <a:rPr lang="it-IT" sz="2400" dirty="0" smtClean="0"/>
              <a:t> &amp; </a:t>
            </a:r>
            <a:r>
              <a:rPr lang="it-IT" sz="2400" dirty="0" err="1" smtClean="0"/>
              <a:t>Constantinou</a:t>
            </a:r>
            <a:r>
              <a:rPr lang="it-IT" sz="2400" dirty="0" smtClean="0"/>
              <a:t>, 2010; </a:t>
            </a:r>
            <a:r>
              <a:rPr lang="it-IT" sz="2400" dirty="0" err="1" smtClean="0"/>
              <a:t>Low</a:t>
            </a:r>
            <a:r>
              <a:rPr lang="it-IT" sz="2400" dirty="0" smtClean="0"/>
              <a:t> et al, 2012; </a:t>
            </a:r>
            <a:r>
              <a:rPr lang="it-IT" sz="2400" dirty="0" err="1" smtClean="0"/>
              <a:t>Joleen</a:t>
            </a:r>
            <a:r>
              <a:rPr lang="it-IT" sz="2400" dirty="0" smtClean="0"/>
              <a:t> Carol </a:t>
            </a:r>
            <a:r>
              <a:rPr lang="it-IT" sz="2400" dirty="0" err="1" smtClean="0"/>
              <a:t>Sussman</a:t>
            </a:r>
            <a:r>
              <a:rPr lang="it-IT" sz="2400" dirty="0" smtClean="0"/>
              <a:t> &amp;  William Ming </a:t>
            </a:r>
            <a:r>
              <a:rPr lang="it-IT" sz="2400" dirty="0" err="1" smtClean="0"/>
              <a:t>Liu</a:t>
            </a:r>
            <a:r>
              <a:rPr lang="it-IT" sz="2400" dirty="0" smtClean="0"/>
              <a:t>, 2013).</a:t>
            </a:r>
            <a:endParaRPr lang="it-IT" sz="2400" dirty="0"/>
          </a:p>
        </p:txBody>
      </p:sp>
    </p:spTree>
    <p:extLst>
      <p:ext uri="{BB962C8B-B14F-4D97-AF65-F5344CB8AC3E}">
        <p14:creationId xmlns:p14="http://schemas.microsoft.com/office/powerpoint/2010/main" val="363242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5625" y="90488"/>
            <a:ext cx="8229600" cy="782637"/>
          </a:xfrm>
        </p:spPr>
        <p:txBody>
          <a:bodyPr/>
          <a:lstStyle/>
          <a:p>
            <a:pPr>
              <a:defRPr/>
            </a:pPr>
            <a:r>
              <a:rPr lang="it-IT" sz="2800" b="1" dirty="0" smtClean="0">
                <a:effectLst>
                  <a:outerShdw blurRad="38100" dist="38100" dir="2700000" algn="tl">
                    <a:srgbClr val="000000"/>
                  </a:outerShdw>
                </a:effectLst>
                <a:ea typeface="ＭＳ Ｐゴシック" pitchFamily="34" charset="-128"/>
              </a:rPr>
              <a:t>Background</a:t>
            </a:r>
          </a:p>
        </p:txBody>
      </p:sp>
      <p:sp>
        <p:nvSpPr>
          <p:cNvPr id="4099" name="Segnaposto contenuto 2"/>
          <p:cNvSpPr>
            <a:spLocks noGrp="1"/>
          </p:cNvSpPr>
          <p:nvPr>
            <p:ph idx="1"/>
          </p:nvPr>
        </p:nvSpPr>
        <p:spPr>
          <a:xfrm>
            <a:off x="611560" y="1557338"/>
            <a:ext cx="7905750" cy="4859337"/>
          </a:xfrm>
        </p:spPr>
        <p:txBody>
          <a:bodyPr/>
          <a:lstStyle/>
          <a:p>
            <a:pPr algn="just">
              <a:defRPr/>
            </a:pPr>
            <a:r>
              <a:rPr lang="it-IT" sz="2800" dirty="0" smtClean="0"/>
              <a:t>In the </a:t>
            </a:r>
            <a:r>
              <a:rPr lang="it-IT" sz="2800" dirty="0" err="1" smtClean="0"/>
              <a:t>context</a:t>
            </a:r>
            <a:r>
              <a:rPr lang="it-IT" sz="2800" dirty="0" smtClean="0"/>
              <a:t> </a:t>
            </a:r>
            <a:r>
              <a:rPr lang="it-IT" sz="2800" dirty="0" err="1" smtClean="0"/>
              <a:t>of</a:t>
            </a:r>
            <a:r>
              <a:rPr lang="it-IT" sz="2800" dirty="0" smtClean="0"/>
              <a:t> </a:t>
            </a:r>
            <a:r>
              <a:rPr lang="en-US" sz="2800" dirty="0" smtClean="0"/>
              <a:t>breast surgery and chemotherapy-associated alopecia, weight gain further affects self-image, is a frequent patient complaint and impacts on quality of life</a:t>
            </a:r>
          </a:p>
          <a:p>
            <a:pPr algn="r">
              <a:buFontTx/>
              <a:buNone/>
              <a:defRPr/>
            </a:pPr>
            <a:r>
              <a:rPr lang="it-IT" sz="2000" dirty="0" smtClean="0"/>
              <a:t>(</a:t>
            </a:r>
            <a:r>
              <a:rPr lang="it-IT" sz="2000" dirty="0" err="1" smtClean="0"/>
              <a:t>Makari-Judson</a:t>
            </a:r>
            <a:r>
              <a:rPr lang="it-IT" sz="2000" dirty="0" smtClean="0"/>
              <a:t> </a:t>
            </a:r>
            <a:r>
              <a:rPr lang="it-IT" sz="2000" dirty="0" err="1" smtClean="0"/>
              <a:t>et</a:t>
            </a:r>
            <a:r>
              <a:rPr lang="it-IT" sz="2000" dirty="0" smtClean="0"/>
              <a:t> al, </a:t>
            </a:r>
            <a:r>
              <a:rPr lang="en-US" sz="2000" dirty="0" smtClean="0"/>
              <a:t>The Breast Journal, 2007;3: 258–265)</a:t>
            </a:r>
          </a:p>
          <a:p>
            <a:pPr algn="just">
              <a:buFontTx/>
              <a:buNone/>
              <a:defRPr/>
            </a:pPr>
            <a:endParaRPr lang="en-US" sz="2400" dirty="0" smtClean="0">
              <a:ea typeface="ＭＳ Ｐゴシック"/>
              <a:cs typeface="ＭＳ Ｐゴシック"/>
            </a:endParaRPr>
          </a:p>
          <a:p>
            <a:pPr marL="174625" indent="-174625">
              <a:spcAft>
                <a:spcPts val="1200"/>
              </a:spcAft>
              <a:defRPr/>
            </a:pPr>
            <a:r>
              <a:rPr lang="en-US" sz="2800" dirty="0" smtClean="0">
                <a:ea typeface="ＭＳ Ｐゴシック"/>
                <a:cs typeface="ＭＳ Ｐゴシック"/>
              </a:rPr>
              <a:t>The </a:t>
            </a:r>
            <a:r>
              <a:rPr lang="en-US" sz="2800" dirty="0" smtClean="0">
                <a:solidFill>
                  <a:srgbClr val="FFFF00"/>
                </a:solidFill>
                <a:ea typeface="ＭＳ Ｐゴシック"/>
                <a:cs typeface="ＭＳ Ｐゴシック"/>
              </a:rPr>
              <a:t>weight gain </a:t>
            </a:r>
            <a:r>
              <a:rPr lang="en-US" sz="2800" dirty="0" smtClean="0">
                <a:ea typeface="ＭＳ Ｐゴシック"/>
                <a:cs typeface="ＭＳ Ｐゴシック"/>
              </a:rPr>
              <a:t>affect 50-96% of breast cancer patients </a:t>
            </a:r>
            <a:r>
              <a:rPr lang="en-US" sz="2000" dirty="0" smtClean="0">
                <a:ea typeface="ＭＳ Ｐゴシック"/>
                <a:cs typeface="ＭＳ Ｐゴシック"/>
              </a:rPr>
              <a:t>(Rooney &amp; Wald, 2007). </a:t>
            </a:r>
          </a:p>
          <a:p>
            <a:pPr marL="174625" indent="-174625">
              <a:buFontTx/>
              <a:buNone/>
              <a:defRPr/>
            </a:pPr>
            <a:endParaRPr lang="en-US" sz="2000" dirty="0" smtClean="0">
              <a:ea typeface="ＭＳ Ｐゴシック"/>
              <a:cs typeface="ＭＳ Ｐゴシック"/>
            </a:endParaRPr>
          </a:p>
          <a:p>
            <a:pPr>
              <a:defRPr/>
            </a:pPr>
            <a:endParaRPr lang="en-US" sz="2000" dirty="0" smtClean="0">
              <a:ea typeface="ＭＳ Ｐゴシック"/>
              <a:cs typeface="ＭＳ Ｐゴシック"/>
            </a:endParaRPr>
          </a:p>
        </p:txBody>
      </p:sp>
      <p:sp>
        <p:nvSpPr>
          <p:cNvPr id="4" name="Titolo 1"/>
          <p:cNvSpPr txBox="1">
            <a:spLocks/>
          </p:cNvSpPr>
          <p:nvPr/>
        </p:nvSpPr>
        <p:spPr bwMode="auto">
          <a:xfrm>
            <a:off x="827088" y="512763"/>
            <a:ext cx="7942262" cy="854075"/>
          </a:xfrm>
          <a:prstGeom prst="rect">
            <a:avLst/>
          </a:prstGeom>
          <a:noFill/>
          <a:ln w="9525">
            <a:noFill/>
            <a:miter lim="800000"/>
            <a:headEnd/>
            <a:tailEnd/>
          </a:ln>
        </p:spPr>
        <p:txBody>
          <a:bodyPr anchor="ctr"/>
          <a:lstStyle/>
          <a:p>
            <a:pPr algn="ctr" eaLnBrk="0" fontAlgn="base" hangingPunct="0">
              <a:spcBef>
                <a:spcPct val="0"/>
              </a:spcBef>
              <a:spcAft>
                <a:spcPct val="0"/>
              </a:spcAft>
              <a:defRPr/>
            </a:pPr>
            <a:endParaRPr lang="it-IT" sz="2800" b="1" kern="0" dirty="0">
              <a:solidFill>
                <a:srgbClr val="E1CC66"/>
              </a:solidFill>
              <a:effectLst>
                <a:outerShdw blurRad="38100" dist="38100" dir="2700000" algn="tl">
                  <a:srgbClr val="000000"/>
                </a:outerShdw>
              </a:effectLst>
              <a:ea typeface="ＭＳ Ｐゴシック" pitchFamily="34" charset="-128"/>
              <a:cs typeface="ＭＳ Ｐゴシック" pitchFamily="68" charset="-128"/>
            </a:endParaRPr>
          </a:p>
        </p:txBody>
      </p:sp>
    </p:spTree>
    <p:extLst>
      <p:ext uri="{BB962C8B-B14F-4D97-AF65-F5344CB8AC3E}">
        <p14:creationId xmlns:p14="http://schemas.microsoft.com/office/powerpoint/2010/main" val="27787381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395536" y="1124744"/>
            <a:ext cx="8229600" cy="4525963"/>
          </a:xfrm>
        </p:spPr>
        <p:txBody>
          <a:bodyPr/>
          <a:lstStyle/>
          <a:p>
            <a:pPr marL="0" indent="0">
              <a:buNone/>
            </a:pPr>
            <a:r>
              <a:rPr lang="en-US" dirty="0" smtClean="0">
                <a:solidFill>
                  <a:srgbClr val="FFFF00"/>
                </a:solidFill>
              </a:rPr>
              <a:t>ACT is sensitive to a person's belief system </a:t>
            </a:r>
            <a:r>
              <a:rPr lang="en-US" dirty="0" smtClean="0"/>
              <a:t>and this allows for an encouraging environment where the </a:t>
            </a:r>
            <a:r>
              <a:rPr lang="en-US" dirty="0" smtClean="0">
                <a:solidFill>
                  <a:srgbClr val="FFFF00"/>
                </a:solidFill>
              </a:rPr>
              <a:t>client can openly discuss his or her religious and spiritual beliefs </a:t>
            </a:r>
            <a:r>
              <a:rPr lang="en-US" dirty="0" smtClean="0"/>
              <a:t>and how they utilize these beliefs in everyday life, to subsequently </a:t>
            </a:r>
            <a:r>
              <a:rPr lang="en-US" dirty="0" smtClean="0">
                <a:solidFill>
                  <a:srgbClr val="FFFF00"/>
                </a:solidFill>
              </a:rPr>
              <a:t>help the person accept any experience that the person has no control over in light of these values</a:t>
            </a:r>
            <a:r>
              <a:rPr lang="en-US" dirty="0" smtClean="0"/>
              <a:t>, and to then commit and </a:t>
            </a:r>
            <a:r>
              <a:rPr lang="en-US" dirty="0" smtClean="0">
                <a:solidFill>
                  <a:srgbClr val="FFFF00"/>
                </a:solidFill>
              </a:rPr>
              <a:t>take actions consistent with these values </a:t>
            </a:r>
          </a:p>
          <a:p>
            <a:pPr marL="0" indent="0">
              <a:buNone/>
            </a:pPr>
            <a:r>
              <a:rPr lang="en-US" sz="2400" dirty="0" smtClean="0"/>
              <a:t>(</a:t>
            </a:r>
            <a:r>
              <a:rPr lang="en-US" sz="2400" dirty="0" err="1" smtClean="0"/>
              <a:t>Karekla</a:t>
            </a:r>
            <a:r>
              <a:rPr lang="en-US" sz="2400" dirty="0" smtClean="0"/>
              <a:t> Maria, </a:t>
            </a:r>
            <a:r>
              <a:rPr lang="en-US" sz="2400" dirty="0" err="1" smtClean="0"/>
              <a:t>Constantinou</a:t>
            </a:r>
            <a:r>
              <a:rPr lang="en-US" sz="2400" dirty="0" smtClean="0"/>
              <a:t>, 2010).</a:t>
            </a:r>
            <a:endParaRPr lang="it-IT" sz="2400" dirty="0"/>
          </a:p>
        </p:txBody>
      </p:sp>
    </p:spTree>
    <p:extLst>
      <p:ext uri="{BB962C8B-B14F-4D97-AF65-F5344CB8AC3E}">
        <p14:creationId xmlns:p14="http://schemas.microsoft.com/office/powerpoint/2010/main" val="3221101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marL="0" indent="0">
              <a:buNone/>
            </a:pPr>
            <a:r>
              <a:rPr lang="en-US" dirty="0" smtClean="0"/>
              <a:t>In the therapeutic process ACT, a variety of metaphors, are employed to initiate an experientially oriented therapeutic process. </a:t>
            </a:r>
          </a:p>
          <a:p>
            <a:pPr marL="0" indent="0">
              <a:buNone/>
            </a:pPr>
            <a:endParaRPr lang="en-US" sz="2400" dirty="0" smtClean="0"/>
          </a:p>
          <a:p>
            <a:pPr marL="0" indent="0">
              <a:buNone/>
            </a:pPr>
            <a:r>
              <a:rPr lang="en-US" sz="2400" dirty="0" smtClean="0"/>
              <a:t>(Sonntag, 2005; Hayes et al., 2004)</a:t>
            </a:r>
            <a:endParaRPr lang="it-IT" dirty="0"/>
          </a:p>
        </p:txBody>
      </p:sp>
    </p:spTree>
    <p:extLst>
      <p:ext uri="{BB962C8B-B14F-4D97-AF65-F5344CB8AC3E}">
        <p14:creationId xmlns:p14="http://schemas.microsoft.com/office/powerpoint/2010/main" val="2686949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solidFill>
                  <a:srgbClr val="FFFF00"/>
                </a:solidFill>
              </a:rPr>
              <a:t>“Creative Hopelessness” </a:t>
            </a:r>
            <a:endParaRPr lang="it-IT" dirty="0"/>
          </a:p>
        </p:txBody>
      </p:sp>
      <p:sp>
        <p:nvSpPr>
          <p:cNvPr id="3" name="Segnaposto contenuto 2"/>
          <p:cNvSpPr>
            <a:spLocks noGrp="1"/>
          </p:cNvSpPr>
          <p:nvPr>
            <p:ph idx="1"/>
          </p:nvPr>
        </p:nvSpPr>
        <p:spPr>
          <a:xfrm>
            <a:off x="467544" y="1412776"/>
            <a:ext cx="8229600" cy="4525963"/>
          </a:xfrm>
        </p:spPr>
        <p:txBody>
          <a:bodyPr/>
          <a:lstStyle/>
          <a:p>
            <a:pPr marL="0" indent="0">
              <a:buNone/>
            </a:pPr>
            <a:r>
              <a:rPr lang="en-US" dirty="0" smtClean="0"/>
              <a:t>Is </a:t>
            </a:r>
            <a:r>
              <a:rPr lang="en-US" dirty="0" smtClean="0">
                <a:solidFill>
                  <a:srgbClr val="FFFF00"/>
                </a:solidFill>
              </a:rPr>
              <a:t>Starting point for a new beginning</a:t>
            </a:r>
            <a:r>
              <a:rPr lang="en-US" dirty="0" smtClean="0"/>
              <a:t>, in order to </a:t>
            </a:r>
            <a:r>
              <a:rPr lang="en-US" dirty="0" smtClean="0">
                <a:solidFill>
                  <a:srgbClr val="FFFF00"/>
                </a:solidFill>
              </a:rPr>
              <a:t>promote awareness and motivate to a life richer and more meaningful</a:t>
            </a:r>
            <a:endParaRPr lang="en-US" dirty="0" smtClean="0"/>
          </a:p>
          <a:p>
            <a:pPr marL="0" indent="0">
              <a:buNone/>
            </a:pPr>
            <a:endParaRPr lang="en-US" dirty="0"/>
          </a:p>
          <a:p>
            <a:pPr marL="0" indent="0" algn="ctr">
              <a:buNone/>
            </a:pPr>
            <a:r>
              <a:rPr lang="en-US" dirty="0" smtClean="0"/>
              <a:t>the control of struggles is unsuccessful</a:t>
            </a:r>
          </a:p>
          <a:p>
            <a:pPr marL="0" indent="0" algn="ctr">
              <a:buNone/>
            </a:pPr>
            <a:endParaRPr lang="it-IT" dirty="0"/>
          </a:p>
        </p:txBody>
      </p:sp>
    </p:spTree>
    <p:extLst>
      <p:ext uri="{BB962C8B-B14F-4D97-AF65-F5344CB8AC3E}">
        <p14:creationId xmlns:p14="http://schemas.microsoft.com/office/powerpoint/2010/main" val="5857803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Self </a:t>
            </a:r>
            <a:r>
              <a:rPr lang="it-IT" dirty="0" err="1" smtClean="0"/>
              <a:t>as</a:t>
            </a:r>
            <a:r>
              <a:rPr lang="it-IT" dirty="0" smtClean="0"/>
              <a:t> </a:t>
            </a:r>
            <a:r>
              <a:rPr lang="it-IT" dirty="0" err="1" smtClean="0"/>
              <a:t>context</a:t>
            </a:r>
            <a:endParaRPr lang="it-IT" dirty="0"/>
          </a:p>
        </p:txBody>
      </p:sp>
      <p:sp>
        <p:nvSpPr>
          <p:cNvPr id="3" name="Segnaposto contenuto 2"/>
          <p:cNvSpPr>
            <a:spLocks noGrp="1"/>
          </p:cNvSpPr>
          <p:nvPr>
            <p:ph idx="1"/>
          </p:nvPr>
        </p:nvSpPr>
        <p:spPr/>
        <p:txBody>
          <a:bodyPr/>
          <a:lstStyle/>
          <a:p>
            <a:pPr marL="0" indent="0">
              <a:buNone/>
            </a:pPr>
            <a:r>
              <a:rPr lang="en-US" sz="2800" dirty="0" smtClean="0"/>
              <a:t>Subsequently, the focus of the sessions is brought on self-awareness, distinguishing the  </a:t>
            </a:r>
            <a:r>
              <a:rPr lang="en-US" sz="2800" dirty="0" smtClean="0">
                <a:solidFill>
                  <a:srgbClr val="FFFF00"/>
                </a:solidFill>
              </a:rPr>
              <a:t>“observing self” </a:t>
            </a:r>
            <a:r>
              <a:rPr lang="en-US" sz="2800" dirty="0" smtClean="0"/>
              <a:t>from the </a:t>
            </a:r>
            <a:r>
              <a:rPr lang="en-US" sz="2800" dirty="0" smtClean="0">
                <a:solidFill>
                  <a:srgbClr val="FFFF00"/>
                </a:solidFill>
              </a:rPr>
              <a:t>“conceptualized self”</a:t>
            </a:r>
          </a:p>
          <a:p>
            <a:pPr marL="0" indent="0">
              <a:buNone/>
            </a:pPr>
            <a:r>
              <a:rPr lang="en-US" sz="2800" dirty="0">
                <a:solidFill>
                  <a:srgbClr val="FFFF00"/>
                </a:solidFill>
              </a:rPr>
              <a:t>	</a:t>
            </a:r>
            <a:r>
              <a:rPr lang="en-US" sz="2800" dirty="0" smtClean="0">
                <a:solidFill>
                  <a:srgbClr val="FFFF00"/>
                </a:solidFill>
              </a:rPr>
              <a:t>	 </a:t>
            </a:r>
            <a:r>
              <a:rPr lang="en-US" sz="2400" dirty="0" smtClean="0">
                <a:solidFill>
                  <a:schemeClr val="accent1">
                    <a:lumMod val="40000"/>
                    <a:lumOff val="60000"/>
                  </a:schemeClr>
                </a:solidFill>
              </a:rPr>
              <a:t>“I am a person who…”</a:t>
            </a:r>
          </a:p>
          <a:p>
            <a:pPr marL="0" indent="0">
              <a:buNone/>
            </a:pPr>
            <a:endParaRPr lang="en-US" sz="2800" dirty="0"/>
          </a:p>
          <a:p>
            <a:pPr marL="0" indent="0">
              <a:buNone/>
            </a:pPr>
            <a:r>
              <a:rPr lang="en-US" sz="2800" dirty="0" smtClean="0"/>
              <a:t>as Hayes said </a:t>
            </a:r>
            <a:r>
              <a:rPr lang="en-US" sz="2800" dirty="0" smtClean="0">
                <a:solidFill>
                  <a:srgbClr val="FFFF00"/>
                </a:solidFill>
              </a:rPr>
              <a:t>“the “I” that is referred to is not just a physical organism, it is also a locus, place, or perspective” </a:t>
            </a:r>
          </a:p>
          <a:p>
            <a:pPr marL="0" indent="0">
              <a:buNone/>
            </a:pPr>
            <a:r>
              <a:rPr lang="en-US" sz="2800" dirty="0" smtClean="0"/>
              <a:t>(Hayes et al., 2004).</a:t>
            </a:r>
            <a:endParaRPr lang="it-IT" sz="2800" dirty="0"/>
          </a:p>
        </p:txBody>
      </p:sp>
    </p:spTree>
    <p:extLst>
      <p:ext uri="{BB962C8B-B14F-4D97-AF65-F5344CB8AC3E}">
        <p14:creationId xmlns:p14="http://schemas.microsoft.com/office/powerpoint/2010/main" val="92963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Defusion</a:t>
            </a:r>
            <a:endParaRPr lang="it-IT" dirty="0"/>
          </a:p>
        </p:txBody>
      </p:sp>
      <p:sp>
        <p:nvSpPr>
          <p:cNvPr id="3" name="Segnaposto contenuto 2"/>
          <p:cNvSpPr>
            <a:spLocks noGrp="1"/>
          </p:cNvSpPr>
          <p:nvPr>
            <p:ph idx="1"/>
          </p:nvPr>
        </p:nvSpPr>
        <p:spPr>
          <a:xfrm>
            <a:off x="251520" y="1600200"/>
            <a:ext cx="8435280" cy="4525963"/>
          </a:xfrm>
        </p:spPr>
        <p:txBody>
          <a:bodyPr/>
          <a:lstStyle/>
          <a:p>
            <a:r>
              <a:rPr lang="it-IT" dirty="0" err="1" smtClean="0"/>
              <a:t>Getting</a:t>
            </a:r>
            <a:r>
              <a:rPr lang="it-IT" dirty="0" smtClean="0"/>
              <a:t> </a:t>
            </a:r>
            <a:r>
              <a:rPr lang="it-IT" dirty="0" err="1" smtClean="0"/>
              <a:t>distance</a:t>
            </a:r>
            <a:r>
              <a:rPr lang="it-IT" dirty="0" smtClean="0"/>
              <a:t> from </a:t>
            </a:r>
            <a:r>
              <a:rPr lang="it-IT" dirty="0" err="1" smtClean="0"/>
              <a:t>your</a:t>
            </a:r>
            <a:r>
              <a:rPr lang="it-IT" dirty="0" smtClean="0"/>
              <a:t> </a:t>
            </a:r>
            <a:r>
              <a:rPr lang="it-IT" dirty="0" err="1" smtClean="0"/>
              <a:t>thoughts</a:t>
            </a:r>
            <a:endParaRPr lang="it-IT" dirty="0" smtClean="0"/>
          </a:p>
          <a:p>
            <a:r>
              <a:rPr lang="it-IT" dirty="0" err="1" smtClean="0"/>
              <a:t>Explore</a:t>
            </a:r>
            <a:r>
              <a:rPr lang="it-IT" dirty="0" smtClean="0"/>
              <a:t> </a:t>
            </a:r>
            <a:r>
              <a:rPr lang="it-IT" dirty="0" err="1" smtClean="0"/>
              <a:t>your</a:t>
            </a:r>
            <a:r>
              <a:rPr lang="it-IT" dirty="0" smtClean="0"/>
              <a:t> </a:t>
            </a:r>
            <a:r>
              <a:rPr lang="it-IT" dirty="0" err="1" smtClean="0"/>
              <a:t>rules</a:t>
            </a:r>
            <a:r>
              <a:rPr lang="it-IT" dirty="0" smtClean="0"/>
              <a:t> </a:t>
            </a:r>
            <a:r>
              <a:rPr lang="it-IT" dirty="0" err="1" smtClean="0"/>
              <a:t>about</a:t>
            </a:r>
            <a:r>
              <a:rPr lang="it-IT" dirty="0" smtClean="0"/>
              <a:t> </a:t>
            </a:r>
            <a:r>
              <a:rPr lang="it-IT" dirty="0" err="1" smtClean="0"/>
              <a:t>pain</a:t>
            </a:r>
            <a:endParaRPr lang="it-IT" dirty="0" smtClean="0"/>
          </a:p>
          <a:p>
            <a:pPr marL="0" indent="0">
              <a:buNone/>
            </a:pPr>
            <a:endParaRPr lang="it-IT" sz="2400" dirty="0" smtClean="0">
              <a:solidFill>
                <a:schemeClr val="accent1">
                  <a:lumMod val="40000"/>
                  <a:lumOff val="60000"/>
                </a:schemeClr>
              </a:solidFill>
            </a:endParaRPr>
          </a:p>
          <a:p>
            <a:pPr marL="0" indent="0">
              <a:buNone/>
            </a:pPr>
            <a:r>
              <a:rPr lang="it-IT" sz="2400" dirty="0" smtClean="0">
                <a:solidFill>
                  <a:schemeClr val="accent1">
                    <a:lumMod val="40000"/>
                    <a:lumOff val="60000"/>
                  </a:schemeClr>
                </a:solidFill>
              </a:rPr>
              <a:t>«Feeling </a:t>
            </a:r>
            <a:r>
              <a:rPr lang="it-IT" sz="2400" dirty="0" err="1" smtClean="0">
                <a:solidFill>
                  <a:schemeClr val="accent1">
                    <a:lumMod val="40000"/>
                    <a:lumOff val="60000"/>
                  </a:schemeClr>
                </a:solidFill>
              </a:rPr>
              <a:t>pain</a:t>
            </a:r>
            <a:r>
              <a:rPr lang="it-IT" sz="2400" dirty="0" smtClean="0">
                <a:solidFill>
                  <a:schemeClr val="accent1">
                    <a:lumMod val="40000"/>
                    <a:lumOff val="60000"/>
                  </a:schemeClr>
                </a:solidFill>
              </a:rPr>
              <a:t> </a:t>
            </a:r>
            <a:r>
              <a:rPr lang="it-IT" sz="2400" dirty="0" err="1" smtClean="0">
                <a:solidFill>
                  <a:schemeClr val="accent1">
                    <a:lumMod val="40000"/>
                    <a:lumOff val="60000"/>
                  </a:schemeClr>
                </a:solidFill>
              </a:rPr>
              <a:t>is</a:t>
            </a:r>
            <a:r>
              <a:rPr lang="it-IT" sz="2400" dirty="0" smtClean="0">
                <a:solidFill>
                  <a:schemeClr val="accent1">
                    <a:lumMod val="40000"/>
                    <a:lumOff val="60000"/>
                  </a:schemeClr>
                </a:solidFill>
              </a:rPr>
              <a:t> </a:t>
            </a:r>
            <a:r>
              <a:rPr lang="it-IT" sz="2400" dirty="0" err="1" smtClean="0">
                <a:solidFill>
                  <a:schemeClr val="accent1">
                    <a:lumMod val="40000"/>
                    <a:lumOff val="60000"/>
                  </a:schemeClr>
                </a:solidFill>
              </a:rPr>
              <a:t>unacceptable</a:t>
            </a:r>
            <a:r>
              <a:rPr lang="it-IT" sz="2400" dirty="0" smtClean="0">
                <a:solidFill>
                  <a:schemeClr val="accent1">
                    <a:lumMod val="40000"/>
                    <a:lumOff val="60000"/>
                  </a:schemeClr>
                </a:solidFill>
              </a:rPr>
              <a:t>… I </a:t>
            </a:r>
            <a:r>
              <a:rPr lang="it-IT" sz="2400" dirty="0" err="1" smtClean="0">
                <a:solidFill>
                  <a:schemeClr val="accent1">
                    <a:lumMod val="40000"/>
                    <a:lumOff val="60000"/>
                  </a:schemeClr>
                </a:solidFill>
              </a:rPr>
              <a:t>can’t</a:t>
            </a:r>
            <a:r>
              <a:rPr lang="it-IT" sz="2400" dirty="0" smtClean="0">
                <a:solidFill>
                  <a:schemeClr val="accent1">
                    <a:lumMod val="40000"/>
                    <a:lumOff val="60000"/>
                  </a:schemeClr>
                </a:solidFill>
              </a:rPr>
              <a:t> live a </a:t>
            </a:r>
            <a:r>
              <a:rPr lang="it-IT" sz="2400" dirty="0" err="1" smtClean="0">
                <a:solidFill>
                  <a:schemeClr val="accent1">
                    <a:lumMod val="40000"/>
                    <a:lumOff val="60000"/>
                  </a:schemeClr>
                </a:solidFill>
              </a:rPr>
              <a:t>good</a:t>
            </a:r>
            <a:r>
              <a:rPr lang="it-IT" sz="2400" dirty="0" smtClean="0">
                <a:solidFill>
                  <a:schemeClr val="accent1">
                    <a:lumMod val="40000"/>
                    <a:lumOff val="60000"/>
                  </a:schemeClr>
                </a:solidFill>
              </a:rPr>
              <a:t> life…» </a:t>
            </a:r>
          </a:p>
          <a:p>
            <a:pPr marL="0" indent="0">
              <a:buNone/>
            </a:pPr>
            <a:r>
              <a:rPr lang="it-IT" sz="2400" dirty="0" smtClean="0">
                <a:solidFill>
                  <a:schemeClr val="accent1">
                    <a:lumMod val="40000"/>
                    <a:lumOff val="60000"/>
                  </a:schemeClr>
                </a:solidFill>
              </a:rPr>
              <a:t>«</a:t>
            </a:r>
            <a:r>
              <a:rPr lang="it-IT" sz="2400" dirty="0" err="1" smtClean="0">
                <a:solidFill>
                  <a:schemeClr val="accent1">
                    <a:lumMod val="40000"/>
                    <a:lumOff val="60000"/>
                  </a:schemeClr>
                </a:solidFill>
              </a:rPr>
              <a:t>There</a:t>
            </a:r>
            <a:r>
              <a:rPr lang="it-IT" sz="2400" dirty="0" smtClean="0">
                <a:solidFill>
                  <a:schemeClr val="accent1">
                    <a:lumMod val="40000"/>
                    <a:lumOff val="60000"/>
                  </a:schemeClr>
                </a:solidFill>
              </a:rPr>
              <a:t> are so </a:t>
            </a:r>
            <a:r>
              <a:rPr lang="it-IT" sz="2400" dirty="0" err="1" smtClean="0">
                <a:solidFill>
                  <a:schemeClr val="accent1">
                    <a:lumMod val="40000"/>
                    <a:lumOff val="60000"/>
                  </a:schemeClr>
                </a:solidFill>
              </a:rPr>
              <a:t>many</a:t>
            </a:r>
            <a:r>
              <a:rPr lang="it-IT" sz="2400" dirty="0" smtClean="0">
                <a:solidFill>
                  <a:schemeClr val="accent1">
                    <a:lumMod val="40000"/>
                    <a:lumOff val="60000"/>
                  </a:schemeClr>
                </a:solidFill>
              </a:rPr>
              <a:t> </a:t>
            </a:r>
            <a:r>
              <a:rPr lang="it-IT" sz="2400" dirty="0" err="1" smtClean="0">
                <a:solidFill>
                  <a:schemeClr val="accent1">
                    <a:lumMod val="40000"/>
                    <a:lumOff val="60000"/>
                  </a:schemeClr>
                </a:solidFill>
              </a:rPr>
              <a:t>bad</a:t>
            </a:r>
            <a:r>
              <a:rPr lang="it-IT" sz="2400" dirty="0" smtClean="0">
                <a:solidFill>
                  <a:schemeClr val="accent1">
                    <a:lumMod val="40000"/>
                    <a:lumOff val="60000"/>
                  </a:schemeClr>
                </a:solidFill>
              </a:rPr>
              <a:t> </a:t>
            </a:r>
            <a:r>
              <a:rPr lang="it-IT" sz="2400" dirty="0" err="1" smtClean="0">
                <a:solidFill>
                  <a:schemeClr val="accent1">
                    <a:lumMod val="40000"/>
                    <a:lumOff val="60000"/>
                  </a:schemeClr>
                </a:solidFill>
              </a:rPr>
              <a:t>people</a:t>
            </a:r>
            <a:r>
              <a:rPr lang="it-IT" sz="2400" dirty="0" smtClean="0">
                <a:solidFill>
                  <a:schemeClr val="accent1">
                    <a:lumMod val="40000"/>
                    <a:lumOff val="60000"/>
                  </a:schemeClr>
                </a:solidFill>
              </a:rPr>
              <a:t> in the world …</a:t>
            </a:r>
            <a:r>
              <a:rPr lang="it-IT" sz="2400" dirty="0" err="1" smtClean="0">
                <a:solidFill>
                  <a:schemeClr val="accent1">
                    <a:lumMod val="40000"/>
                    <a:lumOff val="60000"/>
                  </a:schemeClr>
                </a:solidFill>
              </a:rPr>
              <a:t>yet</a:t>
            </a:r>
            <a:r>
              <a:rPr lang="it-IT" sz="2400" dirty="0" smtClean="0">
                <a:solidFill>
                  <a:schemeClr val="accent1">
                    <a:lumMod val="40000"/>
                    <a:lumOff val="60000"/>
                  </a:schemeClr>
                </a:solidFill>
              </a:rPr>
              <a:t> </a:t>
            </a:r>
            <a:r>
              <a:rPr lang="it-IT" sz="2400" dirty="0" err="1" smtClean="0">
                <a:solidFill>
                  <a:schemeClr val="accent1">
                    <a:lumMod val="40000"/>
                    <a:lumOff val="60000"/>
                  </a:schemeClr>
                </a:solidFill>
              </a:rPr>
              <a:t>still</a:t>
            </a:r>
            <a:r>
              <a:rPr lang="it-IT" sz="2400" dirty="0" smtClean="0">
                <a:solidFill>
                  <a:schemeClr val="accent1">
                    <a:lumMod val="40000"/>
                    <a:lumOff val="60000"/>
                  </a:schemeClr>
                </a:solidFill>
              </a:rPr>
              <a:t> I </a:t>
            </a:r>
            <a:r>
              <a:rPr lang="it-IT" sz="2400" dirty="0" err="1" smtClean="0">
                <a:solidFill>
                  <a:schemeClr val="accent1">
                    <a:lumMod val="40000"/>
                    <a:lumOff val="60000"/>
                  </a:schemeClr>
                </a:solidFill>
              </a:rPr>
              <a:t>am</a:t>
            </a:r>
            <a:r>
              <a:rPr lang="it-IT" sz="2400" dirty="0" smtClean="0">
                <a:solidFill>
                  <a:schemeClr val="accent1">
                    <a:lumMod val="40000"/>
                    <a:lumOff val="60000"/>
                  </a:schemeClr>
                </a:solidFill>
              </a:rPr>
              <a:t> </a:t>
            </a:r>
            <a:r>
              <a:rPr lang="it-IT" sz="2400" dirty="0" err="1" smtClean="0">
                <a:solidFill>
                  <a:schemeClr val="accent1">
                    <a:lumMod val="40000"/>
                    <a:lumOff val="60000"/>
                  </a:schemeClr>
                </a:solidFill>
              </a:rPr>
              <a:t>punished</a:t>
            </a:r>
            <a:r>
              <a:rPr lang="it-IT" sz="2400" dirty="0" smtClean="0">
                <a:solidFill>
                  <a:schemeClr val="accent1">
                    <a:lumMod val="40000"/>
                    <a:lumOff val="60000"/>
                  </a:schemeClr>
                </a:solidFill>
              </a:rPr>
              <a:t> with </a:t>
            </a:r>
            <a:r>
              <a:rPr lang="it-IT" sz="2400" dirty="0" err="1" smtClean="0">
                <a:solidFill>
                  <a:schemeClr val="accent1">
                    <a:lumMod val="40000"/>
                    <a:lumOff val="60000"/>
                  </a:schemeClr>
                </a:solidFill>
              </a:rPr>
              <a:t>this</a:t>
            </a:r>
            <a:r>
              <a:rPr lang="it-IT" sz="2400" dirty="0" smtClean="0">
                <a:solidFill>
                  <a:schemeClr val="accent1">
                    <a:lumMod val="40000"/>
                    <a:lumOff val="60000"/>
                  </a:schemeClr>
                </a:solidFill>
              </a:rPr>
              <a:t>»</a:t>
            </a:r>
            <a:endParaRPr lang="it-IT" sz="2400" dirty="0">
              <a:solidFill>
                <a:schemeClr val="accent1">
                  <a:lumMod val="40000"/>
                  <a:lumOff val="60000"/>
                </a:schemeClr>
              </a:solidFill>
            </a:endParaRPr>
          </a:p>
        </p:txBody>
      </p:sp>
    </p:spTree>
    <p:extLst>
      <p:ext uri="{BB962C8B-B14F-4D97-AF65-F5344CB8AC3E}">
        <p14:creationId xmlns:p14="http://schemas.microsoft.com/office/powerpoint/2010/main" val="201662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Mindfulness</a:t>
            </a:r>
            <a:endParaRPr lang="it-IT" dirty="0"/>
          </a:p>
        </p:txBody>
      </p:sp>
      <p:sp>
        <p:nvSpPr>
          <p:cNvPr id="3" name="Segnaposto contenuto 2"/>
          <p:cNvSpPr>
            <a:spLocks noGrp="1"/>
          </p:cNvSpPr>
          <p:nvPr>
            <p:ph idx="1"/>
          </p:nvPr>
        </p:nvSpPr>
        <p:spPr/>
        <p:txBody>
          <a:bodyPr/>
          <a:lstStyle/>
          <a:p>
            <a:r>
              <a:rPr lang="it-IT" dirty="0" err="1" smtClean="0"/>
              <a:t>Belly</a:t>
            </a:r>
            <a:r>
              <a:rPr lang="it-IT" dirty="0" smtClean="0"/>
              <a:t> </a:t>
            </a:r>
            <a:r>
              <a:rPr lang="it-IT" dirty="0" err="1" smtClean="0"/>
              <a:t>Brething</a:t>
            </a:r>
            <a:endParaRPr lang="it-IT" dirty="0"/>
          </a:p>
          <a:p>
            <a:r>
              <a:rPr lang="it-IT" dirty="0" smtClean="0"/>
              <a:t>Body </a:t>
            </a:r>
            <a:r>
              <a:rPr lang="it-IT" dirty="0" err="1" smtClean="0"/>
              <a:t>Scan</a:t>
            </a:r>
            <a:endParaRPr lang="it-IT" dirty="0" smtClean="0"/>
          </a:p>
          <a:p>
            <a:r>
              <a:rPr lang="it-IT" dirty="0" err="1" smtClean="0"/>
              <a:t>Eating</a:t>
            </a:r>
            <a:r>
              <a:rPr lang="it-IT" dirty="0" smtClean="0"/>
              <a:t> </a:t>
            </a:r>
            <a:r>
              <a:rPr lang="it-IT" dirty="0" err="1" smtClean="0"/>
              <a:t>Minfully</a:t>
            </a:r>
            <a:endParaRPr lang="it-IT" dirty="0" smtClean="0"/>
          </a:p>
          <a:p>
            <a:r>
              <a:rPr lang="it-IT" dirty="0" smtClean="0"/>
              <a:t>Sleeping Mindfulness</a:t>
            </a:r>
          </a:p>
        </p:txBody>
      </p:sp>
    </p:spTree>
    <p:extLst>
      <p:ext uri="{BB962C8B-B14F-4D97-AF65-F5344CB8AC3E}">
        <p14:creationId xmlns:p14="http://schemas.microsoft.com/office/powerpoint/2010/main" val="34458389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Valuing</a:t>
            </a:r>
            <a:endParaRPr lang="it-IT" dirty="0"/>
          </a:p>
        </p:txBody>
      </p:sp>
      <p:sp>
        <p:nvSpPr>
          <p:cNvPr id="3" name="Segnaposto contenuto 2"/>
          <p:cNvSpPr>
            <a:spLocks noGrp="1"/>
          </p:cNvSpPr>
          <p:nvPr>
            <p:ph idx="1"/>
          </p:nvPr>
        </p:nvSpPr>
        <p:spPr/>
        <p:txBody>
          <a:bodyPr/>
          <a:lstStyle/>
          <a:p>
            <a:pPr marL="0" indent="0" algn="ctr">
              <a:buNone/>
            </a:pPr>
            <a:r>
              <a:rPr lang="it-IT" sz="2800" dirty="0" smtClean="0"/>
              <a:t>The </a:t>
            </a:r>
            <a:r>
              <a:rPr lang="it-IT" sz="2800" dirty="0" err="1" smtClean="0"/>
              <a:t>difference</a:t>
            </a:r>
            <a:r>
              <a:rPr lang="it-IT" sz="2800" dirty="0" smtClean="0"/>
              <a:t> </a:t>
            </a:r>
            <a:r>
              <a:rPr lang="it-IT" sz="2800" dirty="0" err="1" smtClean="0"/>
              <a:t>between</a:t>
            </a:r>
            <a:r>
              <a:rPr lang="it-IT" sz="2800" dirty="0" smtClean="0"/>
              <a:t> </a:t>
            </a:r>
            <a:r>
              <a:rPr lang="it-IT" sz="2800" dirty="0" err="1"/>
              <a:t>R</a:t>
            </a:r>
            <a:r>
              <a:rPr lang="it-IT" sz="2800" dirty="0" err="1" smtClean="0"/>
              <a:t>easons</a:t>
            </a:r>
            <a:r>
              <a:rPr lang="it-IT" sz="2800" dirty="0" smtClean="0"/>
              <a:t> and </a:t>
            </a:r>
            <a:r>
              <a:rPr lang="it-IT" sz="2800" dirty="0" err="1" smtClean="0"/>
              <a:t>Choice</a:t>
            </a:r>
            <a:r>
              <a:rPr lang="it-IT" sz="2800" dirty="0" smtClean="0"/>
              <a:t>: </a:t>
            </a:r>
          </a:p>
          <a:p>
            <a:pPr marL="0" indent="0" algn="ctr">
              <a:buNone/>
            </a:pPr>
            <a:r>
              <a:rPr lang="it-IT" sz="2800" dirty="0" smtClean="0"/>
              <a:t>«I </a:t>
            </a:r>
            <a:r>
              <a:rPr lang="it-IT" sz="2800" dirty="0" err="1" smtClean="0"/>
              <a:t>choice</a:t>
            </a:r>
            <a:r>
              <a:rPr lang="it-IT" sz="2800" dirty="0" smtClean="0"/>
              <a:t> to be an </a:t>
            </a:r>
            <a:r>
              <a:rPr lang="it-IT" sz="2800" dirty="0" err="1" smtClean="0"/>
              <a:t>angaged</a:t>
            </a:r>
            <a:r>
              <a:rPr lang="it-IT" sz="2800" dirty="0" smtClean="0"/>
              <a:t> </a:t>
            </a:r>
            <a:r>
              <a:rPr lang="it-IT" sz="2800" dirty="0" err="1" smtClean="0"/>
              <a:t>mother</a:t>
            </a:r>
            <a:r>
              <a:rPr lang="it-IT" sz="2800" dirty="0" smtClean="0"/>
              <a:t>»</a:t>
            </a:r>
          </a:p>
          <a:p>
            <a:endParaRPr lang="it-IT" sz="2800" dirty="0"/>
          </a:p>
          <a:p>
            <a:pPr marL="0" indent="0" algn="ctr">
              <a:buNone/>
            </a:pPr>
            <a:r>
              <a:rPr lang="it-IT" sz="2800" dirty="0" smtClean="0">
                <a:solidFill>
                  <a:srgbClr val="FFFF00"/>
                </a:solidFill>
              </a:rPr>
              <a:t>Value </a:t>
            </a:r>
            <a:r>
              <a:rPr lang="it-IT" sz="2800" dirty="0" err="1" smtClean="0">
                <a:solidFill>
                  <a:srgbClr val="FFFF00"/>
                </a:solidFill>
              </a:rPr>
              <a:t>as</a:t>
            </a:r>
            <a:r>
              <a:rPr lang="it-IT" sz="2800" dirty="0" smtClean="0">
                <a:solidFill>
                  <a:srgbClr val="FFFF00"/>
                </a:solidFill>
              </a:rPr>
              <a:t> </a:t>
            </a:r>
            <a:r>
              <a:rPr lang="it-IT" sz="2800" dirty="0" err="1" smtClean="0">
                <a:solidFill>
                  <a:srgbClr val="FFFF00"/>
                </a:solidFill>
              </a:rPr>
              <a:t>chosen</a:t>
            </a:r>
            <a:r>
              <a:rPr lang="it-IT" sz="2800" dirty="0" smtClean="0">
                <a:solidFill>
                  <a:srgbClr val="FFFF00"/>
                </a:solidFill>
              </a:rPr>
              <a:t> life </a:t>
            </a:r>
            <a:r>
              <a:rPr lang="it-IT" sz="2800" dirty="0" err="1" smtClean="0">
                <a:solidFill>
                  <a:srgbClr val="FFFF00"/>
                </a:solidFill>
              </a:rPr>
              <a:t>direction</a:t>
            </a:r>
            <a:endParaRPr lang="it-IT" sz="2800" dirty="0" smtClean="0">
              <a:solidFill>
                <a:srgbClr val="FFFF00"/>
              </a:solidFill>
            </a:endParaRPr>
          </a:p>
          <a:p>
            <a:pPr marL="0" indent="0">
              <a:buNone/>
            </a:pPr>
            <a:r>
              <a:rPr lang="it-IT" sz="2800" dirty="0" smtClean="0"/>
              <a:t>(</a:t>
            </a:r>
            <a:r>
              <a:rPr lang="it-IT" sz="2800" dirty="0" err="1" smtClean="0"/>
              <a:t>Hayes</a:t>
            </a:r>
            <a:r>
              <a:rPr lang="it-IT" sz="2800" dirty="0" smtClean="0"/>
              <a:t> et al, 1999)</a:t>
            </a:r>
          </a:p>
          <a:p>
            <a:pPr marL="0" indent="0">
              <a:buNone/>
            </a:pPr>
            <a:endParaRPr lang="it-IT" sz="2800" dirty="0"/>
          </a:p>
          <a:p>
            <a:pPr marL="0" indent="0" algn="ctr">
              <a:buNone/>
            </a:pPr>
            <a:r>
              <a:rPr lang="it-IT" sz="2800" dirty="0" err="1" smtClean="0"/>
              <a:t>Exploring</a:t>
            </a:r>
            <a:r>
              <a:rPr lang="it-IT" sz="2800" dirty="0" smtClean="0"/>
              <a:t> the life </a:t>
            </a:r>
            <a:r>
              <a:rPr lang="it-IT" sz="2800" dirty="0" err="1" smtClean="0"/>
              <a:t>domains</a:t>
            </a:r>
            <a:endParaRPr lang="it-IT" sz="2800" dirty="0" smtClean="0"/>
          </a:p>
          <a:p>
            <a:pPr marL="0" indent="0">
              <a:buNone/>
            </a:pPr>
            <a:r>
              <a:rPr lang="it-IT" sz="2400" dirty="0" smtClean="0">
                <a:solidFill>
                  <a:schemeClr val="accent1">
                    <a:lumMod val="40000"/>
                    <a:lumOff val="60000"/>
                  </a:schemeClr>
                </a:solidFill>
              </a:rPr>
              <a:t>Intimate </a:t>
            </a:r>
            <a:r>
              <a:rPr lang="it-IT" sz="2400" dirty="0" err="1" smtClean="0">
                <a:solidFill>
                  <a:schemeClr val="accent1">
                    <a:lumMod val="40000"/>
                    <a:lumOff val="60000"/>
                  </a:schemeClr>
                </a:solidFill>
              </a:rPr>
              <a:t>relationships</a:t>
            </a:r>
            <a:r>
              <a:rPr lang="it-IT" sz="2400" dirty="0" smtClean="0">
                <a:solidFill>
                  <a:schemeClr val="accent1">
                    <a:lumMod val="40000"/>
                    <a:lumOff val="60000"/>
                  </a:schemeClr>
                </a:solidFill>
              </a:rPr>
              <a:t>		Family </a:t>
            </a:r>
            <a:r>
              <a:rPr lang="it-IT" sz="2400" dirty="0" err="1">
                <a:solidFill>
                  <a:schemeClr val="accent1">
                    <a:lumMod val="40000"/>
                    <a:lumOff val="60000"/>
                  </a:schemeClr>
                </a:solidFill>
              </a:rPr>
              <a:t>relationship</a:t>
            </a:r>
            <a:endParaRPr lang="it-IT" sz="2400" dirty="0">
              <a:solidFill>
                <a:schemeClr val="accent1">
                  <a:lumMod val="40000"/>
                  <a:lumOff val="60000"/>
                </a:schemeClr>
              </a:solidFill>
            </a:endParaRPr>
          </a:p>
          <a:p>
            <a:pPr marL="0" indent="0">
              <a:buNone/>
            </a:pPr>
            <a:r>
              <a:rPr lang="it-IT" sz="2400" dirty="0" smtClean="0">
                <a:solidFill>
                  <a:schemeClr val="accent1">
                    <a:lumMod val="40000"/>
                    <a:lumOff val="60000"/>
                  </a:schemeClr>
                </a:solidFill>
              </a:rPr>
              <a:t>Social </a:t>
            </a:r>
            <a:r>
              <a:rPr lang="it-IT" sz="2400" dirty="0" err="1" smtClean="0">
                <a:solidFill>
                  <a:schemeClr val="accent1">
                    <a:lumMod val="40000"/>
                    <a:lumOff val="60000"/>
                  </a:schemeClr>
                </a:solidFill>
              </a:rPr>
              <a:t>relationship</a:t>
            </a:r>
            <a:r>
              <a:rPr lang="it-IT" sz="2400" dirty="0" smtClean="0">
                <a:solidFill>
                  <a:schemeClr val="accent1">
                    <a:lumMod val="40000"/>
                    <a:lumOff val="60000"/>
                  </a:schemeClr>
                </a:solidFill>
              </a:rPr>
              <a:t>		</a:t>
            </a:r>
            <a:r>
              <a:rPr lang="it-IT" sz="2400" dirty="0" err="1" smtClean="0">
                <a:solidFill>
                  <a:schemeClr val="accent1">
                    <a:lumMod val="40000"/>
                    <a:lumOff val="60000"/>
                  </a:schemeClr>
                </a:solidFill>
              </a:rPr>
              <a:t>Parenting</a:t>
            </a:r>
            <a:endParaRPr lang="it-IT" sz="2400" dirty="0" smtClean="0">
              <a:solidFill>
                <a:schemeClr val="accent1">
                  <a:lumMod val="40000"/>
                  <a:lumOff val="60000"/>
                </a:schemeClr>
              </a:solidFill>
            </a:endParaRPr>
          </a:p>
          <a:p>
            <a:pPr marL="0" indent="0">
              <a:buNone/>
            </a:pPr>
            <a:r>
              <a:rPr lang="it-IT" sz="2400" dirty="0" smtClean="0">
                <a:solidFill>
                  <a:schemeClr val="accent1">
                    <a:lumMod val="40000"/>
                    <a:lumOff val="60000"/>
                  </a:schemeClr>
                </a:solidFill>
              </a:rPr>
              <a:t>Work	…..</a:t>
            </a:r>
          </a:p>
        </p:txBody>
      </p:sp>
    </p:spTree>
    <p:extLst>
      <p:ext uri="{BB962C8B-B14F-4D97-AF65-F5344CB8AC3E}">
        <p14:creationId xmlns:p14="http://schemas.microsoft.com/office/powerpoint/2010/main" val="2986106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Moving</a:t>
            </a:r>
            <a:r>
              <a:rPr lang="it-IT" dirty="0" smtClean="0"/>
              <a:t> on to a </a:t>
            </a:r>
            <a:r>
              <a:rPr lang="it-IT" dirty="0" err="1" smtClean="0"/>
              <a:t>valued</a:t>
            </a:r>
            <a:r>
              <a:rPr lang="it-IT" dirty="0" smtClean="0"/>
              <a:t> life</a:t>
            </a:r>
            <a:br>
              <a:rPr lang="it-IT" dirty="0" smtClean="0"/>
            </a:br>
            <a:r>
              <a:rPr lang="it-IT" dirty="0" err="1" smtClean="0"/>
              <a:t>Committed</a:t>
            </a:r>
            <a:r>
              <a:rPr lang="it-IT" dirty="0" smtClean="0"/>
              <a:t> Action</a:t>
            </a:r>
            <a:endParaRPr lang="it-IT" dirty="0"/>
          </a:p>
        </p:txBody>
      </p:sp>
      <p:sp>
        <p:nvSpPr>
          <p:cNvPr id="3" name="Segnaposto contenuto 2"/>
          <p:cNvSpPr>
            <a:spLocks noGrp="1"/>
          </p:cNvSpPr>
          <p:nvPr>
            <p:ph idx="1"/>
          </p:nvPr>
        </p:nvSpPr>
        <p:spPr/>
        <p:txBody>
          <a:bodyPr/>
          <a:lstStyle/>
          <a:p>
            <a:pPr marL="0" indent="0" algn="ctr">
              <a:buNone/>
            </a:pPr>
            <a:r>
              <a:rPr lang="it-IT" dirty="0" smtClean="0"/>
              <a:t>Just go out and do </a:t>
            </a:r>
            <a:r>
              <a:rPr lang="it-IT" dirty="0" err="1" smtClean="0"/>
              <a:t>it</a:t>
            </a:r>
            <a:endParaRPr lang="it-IT" dirty="0" smtClean="0"/>
          </a:p>
          <a:p>
            <a:pPr marL="0" indent="0" algn="ctr">
              <a:buNone/>
            </a:pPr>
            <a:endParaRPr lang="it-IT" dirty="0"/>
          </a:p>
          <a:p>
            <a:pPr marL="0" indent="0" algn="ctr">
              <a:buNone/>
            </a:pPr>
            <a:r>
              <a:rPr lang="it-IT" dirty="0" err="1" smtClean="0"/>
              <a:t>Step</a:t>
            </a:r>
            <a:r>
              <a:rPr lang="it-IT" dirty="0" smtClean="0"/>
              <a:t> – by –</a:t>
            </a:r>
            <a:r>
              <a:rPr lang="it-IT" dirty="0" err="1" smtClean="0"/>
              <a:t>step</a:t>
            </a:r>
            <a:endParaRPr lang="it-IT" dirty="0" smtClean="0"/>
          </a:p>
          <a:p>
            <a:pPr marL="0" indent="0" algn="ctr">
              <a:buNone/>
            </a:pPr>
            <a:endParaRPr lang="it-IT" dirty="0"/>
          </a:p>
          <a:p>
            <a:pPr marL="0" indent="0" algn="ctr">
              <a:buNone/>
            </a:pPr>
            <a:r>
              <a:rPr lang="it-IT" dirty="0" smtClean="0">
                <a:solidFill>
                  <a:srgbClr val="FFFF00"/>
                </a:solidFill>
              </a:rPr>
              <a:t>Live in </a:t>
            </a:r>
            <a:r>
              <a:rPr lang="it-IT" dirty="0" err="1" smtClean="0">
                <a:solidFill>
                  <a:srgbClr val="FFFF00"/>
                </a:solidFill>
              </a:rPr>
              <a:t>accord</a:t>
            </a:r>
            <a:r>
              <a:rPr lang="it-IT" dirty="0" smtClean="0">
                <a:solidFill>
                  <a:srgbClr val="FFFF00"/>
                </a:solidFill>
              </a:rPr>
              <a:t> with </a:t>
            </a:r>
            <a:r>
              <a:rPr lang="it-IT" dirty="0" err="1" smtClean="0">
                <a:solidFill>
                  <a:srgbClr val="FFFF00"/>
                </a:solidFill>
              </a:rPr>
              <a:t>your</a:t>
            </a:r>
            <a:r>
              <a:rPr lang="it-IT" dirty="0" smtClean="0">
                <a:solidFill>
                  <a:srgbClr val="FFFF00"/>
                </a:solidFill>
              </a:rPr>
              <a:t> </a:t>
            </a:r>
            <a:r>
              <a:rPr lang="it-IT" dirty="0" err="1" smtClean="0">
                <a:solidFill>
                  <a:srgbClr val="FFFF00"/>
                </a:solidFill>
              </a:rPr>
              <a:t>values</a:t>
            </a:r>
            <a:r>
              <a:rPr lang="it-IT" dirty="0" smtClean="0">
                <a:solidFill>
                  <a:srgbClr val="FFFF00"/>
                </a:solidFill>
              </a:rPr>
              <a:t> </a:t>
            </a:r>
            <a:r>
              <a:rPr lang="it-IT" dirty="0" err="1" smtClean="0">
                <a:solidFill>
                  <a:srgbClr val="FFFF00"/>
                </a:solidFill>
              </a:rPr>
              <a:t>every</a:t>
            </a:r>
            <a:r>
              <a:rPr lang="it-IT" dirty="0" smtClean="0">
                <a:solidFill>
                  <a:srgbClr val="FFFF00"/>
                </a:solidFill>
              </a:rPr>
              <a:t> </a:t>
            </a:r>
            <a:r>
              <a:rPr lang="it-IT" dirty="0" err="1" smtClean="0">
                <a:solidFill>
                  <a:srgbClr val="FFFF00"/>
                </a:solidFill>
              </a:rPr>
              <a:t>day</a:t>
            </a:r>
            <a:endParaRPr lang="it-IT" dirty="0" smtClean="0">
              <a:solidFill>
                <a:srgbClr val="FFFF00"/>
              </a:solidFill>
            </a:endParaRPr>
          </a:p>
          <a:p>
            <a:pPr marL="0" indent="0" algn="ctr">
              <a:buNone/>
            </a:pPr>
            <a:r>
              <a:rPr lang="it-IT" dirty="0" err="1" smtClean="0">
                <a:solidFill>
                  <a:schemeClr val="accent1">
                    <a:lumMod val="40000"/>
                    <a:lumOff val="60000"/>
                  </a:schemeClr>
                </a:solidFill>
              </a:rPr>
              <a:t>It</a:t>
            </a:r>
            <a:r>
              <a:rPr lang="it-IT" dirty="0" smtClean="0">
                <a:solidFill>
                  <a:schemeClr val="accent1">
                    <a:lumMod val="40000"/>
                    <a:lumOff val="60000"/>
                  </a:schemeClr>
                </a:solidFill>
              </a:rPr>
              <a:t> </a:t>
            </a:r>
            <a:r>
              <a:rPr lang="it-IT" dirty="0" err="1" smtClean="0">
                <a:solidFill>
                  <a:schemeClr val="accent1">
                    <a:lumMod val="40000"/>
                    <a:lumOff val="60000"/>
                  </a:schemeClr>
                </a:solidFill>
              </a:rPr>
              <a:t>is</a:t>
            </a:r>
            <a:r>
              <a:rPr lang="it-IT" dirty="0" smtClean="0">
                <a:solidFill>
                  <a:schemeClr val="accent1">
                    <a:lumMod val="40000"/>
                    <a:lumOff val="60000"/>
                  </a:schemeClr>
                </a:solidFill>
              </a:rPr>
              <a:t> </a:t>
            </a:r>
            <a:r>
              <a:rPr lang="en-US" dirty="0" smtClean="0">
                <a:solidFill>
                  <a:schemeClr val="accent1">
                    <a:lumMod val="40000"/>
                    <a:lumOff val="60000"/>
                  </a:schemeClr>
                </a:solidFill>
              </a:rPr>
              <a:t>possible</a:t>
            </a:r>
            <a:r>
              <a:rPr lang="it-IT" dirty="0" smtClean="0">
                <a:solidFill>
                  <a:schemeClr val="accent1">
                    <a:lumMod val="40000"/>
                    <a:lumOff val="60000"/>
                  </a:schemeClr>
                </a:solidFill>
              </a:rPr>
              <a:t> !!!!</a:t>
            </a:r>
            <a:endParaRPr lang="it-IT" dirty="0">
              <a:solidFill>
                <a:schemeClr val="accent1">
                  <a:lumMod val="40000"/>
                  <a:lumOff val="60000"/>
                </a:schemeClr>
              </a:solidFill>
            </a:endParaRPr>
          </a:p>
        </p:txBody>
      </p:sp>
    </p:spTree>
    <p:extLst>
      <p:ext uri="{BB962C8B-B14F-4D97-AF65-F5344CB8AC3E}">
        <p14:creationId xmlns:p14="http://schemas.microsoft.com/office/powerpoint/2010/main" val="32912946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nerverland.com/wp-content/uploads/Viaggio-a-Verona-Luoghi-da-Visita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0"/>
            <a:ext cx="8172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4" name="Rectangle 2"/>
          <p:cNvSpPr>
            <a:spLocks noGrp="1" noChangeArrowheads="1"/>
          </p:cNvSpPr>
          <p:nvPr>
            <p:ph type="ctrTitle"/>
          </p:nvPr>
        </p:nvSpPr>
        <p:spPr>
          <a:xfrm>
            <a:off x="863600" y="3752850"/>
            <a:ext cx="8353425" cy="1143000"/>
          </a:xfrm>
        </p:spPr>
        <p:txBody>
          <a:bodyPr/>
          <a:lstStyle/>
          <a:p>
            <a:pPr>
              <a:defRPr/>
            </a:pPr>
            <a:r>
              <a:rPr lang="en-GB" b="1" dirty="0">
                <a:solidFill>
                  <a:srgbClr val="FFCC00"/>
                </a:solidFill>
                <a:effectLst>
                  <a:outerShdw blurRad="38100" dist="38100" dir="2700000" algn="tl">
                    <a:srgbClr val="000000"/>
                  </a:outerShdw>
                </a:effectLst>
              </a:rPr>
              <a:t>Thank you for your attention!</a:t>
            </a:r>
          </a:p>
        </p:txBody>
      </p:sp>
      <p:sp>
        <p:nvSpPr>
          <p:cNvPr id="64515" name="Rectangle 3"/>
          <p:cNvSpPr>
            <a:spLocks noGrp="1" noChangeArrowheads="1"/>
          </p:cNvSpPr>
          <p:nvPr>
            <p:ph type="subTitle" idx="1"/>
          </p:nvPr>
        </p:nvSpPr>
        <p:spPr>
          <a:xfrm>
            <a:off x="1752600" y="5638800"/>
            <a:ext cx="7032625" cy="838200"/>
          </a:xfrm>
        </p:spPr>
        <p:txBody>
          <a:bodyPr/>
          <a:lstStyle/>
          <a:p>
            <a:pPr>
              <a:defRPr/>
            </a:pPr>
            <a:r>
              <a:rPr lang="it-IT" sz="3600" b="1" dirty="0">
                <a:effectLst>
                  <a:outerShdw blurRad="38100" dist="38100" dir="2700000" algn="tl">
                    <a:srgbClr val="000000"/>
                  </a:outerShdw>
                </a:effectLst>
              </a:rPr>
              <a:t>Grazie per la vostra attenzione!</a:t>
            </a:r>
          </a:p>
        </p:txBody>
      </p:sp>
    </p:spTree>
    <p:extLst>
      <p:ext uri="{BB962C8B-B14F-4D97-AF65-F5344CB8AC3E}">
        <p14:creationId xmlns:p14="http://schemas.microsoft.com/office/powerpoint/2010/main" val="40761378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5625" y="90488"/>
            <a:ext cx="8229600" cy="782637"/>
          </a:xfrm>
        </p:spPr>
        <p:txBody>
          <a:bodyPr/>
          <a:lstStyle/>
          <a:p>
            <a:pPr>
              <a:defRPr/>
            </a:pPr>
            <a:r>
              <a:rPr lang="it-IT" sz="2800" b="1" dirty="0" smtClean="0">
                <a:effectLst>
                  <a:outerShdw blurRad="38100" dist="38100" dir="2700000" algn="tl">
                    <a:srgbClr val="000000"/>
                  </a:outerShdw>
                </a:effectLst>
                <a:ea typeface="ＭＳ Ｐゴシック" pitchFamily="34" charset="-128"/>
              </a:rPr>
              <a:t>Background</a:t>
            </a:r>
          </a:p>
        </p:txBody>
      </p:sp>
      <p:sp>
        <p:nvSpPr>
          <p:cNvPr id="4099" name="Segnaposto contenuto 2"/>
          <p:cNvSpPr>
            <a:spLocks noGrp="1"/>
          </p:cNvSpPr>
          <p:nvPr>
            <p:ph idx="1"/>
          </p:nvPr>
        </p:nvSpPr>
        <p:spPr>
          <a:xfrm>
            <a:off x="611560" y="1376363"/>
            <a:ext cx="7905750" cy="5040312"/>
          </a:xfrm>
        </p:spPr>
        <p:txBody>
          <a:bodyPr/>
          <a:lstStyle/>
          <a:p>
            <a:pPr marL="174625" indent="-174625" algn="just">
              <a:spcAft>
                <a:spcPts val="1200"/>
              </a:spcAft>
              <a:buFontTx/>
              <a:buNone/>
              <a:defRPr/>
            </a:pPr>
            <a:r>
              <a:rPr lang="en-US" sz="2800" dirty="0" smtClean="0">
                <a:ea typeface="ＭＳ Ｐゴシック"/>
                <a:cs typeface="ＭＳ Ｐゴシック"/>
              </a:rPr>
              <a:t>The Acceptance and Commitment Therapy (ACT) (Hayes, 1999),  has shown good results to weight loose and maintenance phase </a:t>
            </a:r>
          </a:p>
          <a:p>
            <a:pPr marL="174625" indent="-174625" algn="r">
              <a:spcAft>
                <a:spcPts val="1200"/>
              </a:spcAft>
              <a:buFontTx/>
              <a:buNone/>
              <a:defRPr/>
            </a:pPr>
            <a:r>
              <a:rPr lang="en-US" sz="2000" dirty="0" smtClean="0">
                <a:ea typeface="ＭＳ Ｐゴシック"/>
                <a:cs typeface="ＭＳ Ｐゴシック"/>
              </a:rPr>
              <a:t>(Forman et al, 2009; 2007). </a:t>
            </a:r>
          </a:p>
          <a:p>
            <a:pPr marL="174625" indent="-174625">
              <a:buFontTx/>
              <a:buNone/>
              <a:defRPr/>
            </a:pPr>
            <a:endParaRPr lang="en-US" sz="2000" dirty="0" smtClean="0">
              <a:ea typeface="ＭＳ Ｐゴシック"/>
              <a:cs typeface="ＭＳ Ｐゴシック"/>
            </a:endParaRPr>
          </a:p>
          <a:p>
            <a:pPr>
              <a:defRPr/>
            </a:pPr>
            <a:endParaRPr lang="en-US" sz="2000" dirty="0" smtClean="0">
              <a:ea typeface="ＭＳ Ｐゴシック"/>
              <a:cs typeface="ＭＳ Ｐゴシック"/>
            </a:endParaRPr>
          </a:p>
        </p:txBody>
      </p:sp>
      <p:sp>
        <p:nvSpPr>
          <p:cNvPr id="4" name="Titolo 1"/>
          <p:cNvSpPr txBox="1">
            <a:spLocks/>
          </p:cNvSpPr>
          <p:nvPr/>
        </p:nvSpPr>
        <p:spPr bwMode="auto">
          <a:xfrm>
            <a:off x="827088" y="512763"/>
            <a:ext cx="7942262" cy="854075"/>
          </a:xfrm>
          <a:prstGeom prst="rect">
            <a:avLst/>
          </a:prstGeom>
          <a:noFill/>
          <a:ln w="9525">
            <a:noFill/>
            <a:miter lim="800000"/>
            <a:headEnd/>
            <a:tailEnd/>
          </a:ln>
        </p:spPr>
        <p:txBody>
          <a:bodyPr anchor="ctr"/>
          <a:lstStyle/>
          <a:p>
            <a:pPr algn="ctr" eaLnBrk="0" fontAlgn="base" hangingPunct="0">
              <a:spcBef>
                <a:spcPct val="0"/>
              </a:spcBef>
              <a:spcAft>
                <a:spcPct val="0"/>
              </a:spcAft>
              <a:defRPr/>
            </a:pPr>
            <a:endParaRPr lang="it-IT" sz="2800" b="1" kern="0" dirty="0">
              <a:solidFill>
                <a:srgbClr val="E1CC66"/>
              </a:solidFill>
              <a:effectLst>
                <a:outerShdw blurRad="38100" dist="38100" dir="2700000" algn="tl">
                  <a:srgbClr val="000000"/>
                </a:outerShdw>
              </a:effectLst>
              <a:ea typeface="ＭＳ Ｐゴシック" pitchFamily="34" charset="-128"/>
              <a:cs typeface="ＭＳ Ｐゴシック" pitchFamily="68" charset="-128"/>
            </a:endParaRPr>
          </a:p>
        </p:txBody>
      </p:sp>
    </p:spTree>
    <p:extLst>
      <p:ext uri="{BB962C8B-B14F-4D97-AF65-F5344CB8AC3E}">
        <p14:creationId xmlns:p14="http://schemas.microsoft.com/office/powerpoint/2010/main" val="41877830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p:txBody>
          <a:bodyPr/>
          <a:lstStyle/>
          <a:p>
            <a:pPr>
              <a:defRPr/>
            </a:pPr>
            <a:r>
              <a:rPr lang="it-IT" sz="3200" b="1" dirty="0" err="1" smtClean="0">
                <a:effectLst>
                  <a:outerShdw blurRad="38100" dist="38100" dir="2700000" algn="tl">
                    <a:srgbClr val="000000"/>
                  </a:outerShdw>
                </a:effectLst>
                <a:ea typeface="ＭＳ Ｐゴシック" pitchFamily="34" charset="-128"/>
              </a:rPr>
              <a:t>Aims</a:t>
            </a:r>
            <a:r>
              <a:rPr lang="it-IT" sz="3200" b="1" dirty="0" smtClean="0">
                <a:effectLst>
                  <a:outerShdw blurRad="38100" dist="38100" dir="2700000" algn="tl">
                    <a:srgbClr val="000000"/>
                  </a:outerShdw>
                </a:effectLst>
                <a:ea typeface="ＭＳ Ｐゴシック" pitchFamily="34" charset="-128"/>
              </a:rPr>
              <a:t> </a:t>
            </a:r>
            <a:r>
              <a:rPr lang="it-IT" sz="3200" b="1" dirty="0" err="1" smtClean="0">
                <a:effectLst>
                  <a:outerShdw blurRad="38100" dist="38100" dir="2700000" algn="tl">
                    <a:srgbClr val="000000"/>
                  </a:outerShdw>
                </a:effectLst>
                <a:ea typeface="ＭＳ Ｐゴシック" pitchFamily="34" charset="-128"/>
              </a:rPr>
              <a:t>of</a:t>
            </a:r>
            <a:r>
              <a:rPr lang="it-IT" sz="3200" b="1" dirty="0" smtClean="0">
                <a:effectLst>
                  <a:outerShdw blurRad="38100" dist="38100" dir="2700000" algn="tl">
                    <a:srgbClr val="000000"/>
                  </a:outerShdw>
                </a:effectLst>
                <a:ea typeface="ＭＳ Ｐゴシック" pitchFamily="34" charset="-128"/>
              </a:rPr>
              <a:t> the </a:t>
            </a:r>
            <a:r>
              <a:rPr lang="it-IT" sz="3200" b="1" dirty="0" err="1" smtClean="0">
                <a:effectLst>
                  <a:outerShdw blurRad="38100" dist="38100" dir="2700000" algn="tl">
                    <a:srgbClr val="000000"/>
                  </a:outerShdw>
                </a:effectLst>
                <a:ea typeface="ＭＳ Ｐゴシック" pitchFamily="34" charset="-128"/>
              </a:rPr>
              <a:t>study</a:t>
            </a:r>
            <a:endParaRPr lang="it-IT" sz="3200" b="1" dirty="0" smtClean="0">
              <a:effectLst>
                <a:outerShdw blurRad="38100" dist="38100" dir="2700000" algn="tl">
                  <a:srgbClr val="000000"/>
                </a:outerShdw>
              </a:effectLst>
              <a:ea typeface="ＭＳ Ｐゴシック" pitchFamily="34" charset="-128"/>
            </a:endParaRPr>
          </a:p>
        </p:txBody>
      </p:sp>
      <p:sp>
        <p:nvSpPr>
          <p:cNvPr id="6147" name="Segnaposto contenuto 2"/>
          <p:cNvSpPr>
            <a:spLocks noGrp="1"/>
          </p:cNvSpPr>
          <p:nvPr>
            <p:ph idx="4294967295"/>
          </p:nvPr>
        </p:nvSpPr>
        <p:spPr>
          <a:xfrm>
            <a:off x="683568" y="1989138"/>
            <a:ext cx="7632700" cy="4643437"/>
          </a:xfrm>
        </p:spPr>
        <p:txBody>
          <a:bodyPr/>
          <a:lstStyle/>
          <a:p>
            <a:pPr algn="just">
              <a:lnSpc>
                <a:spcPct val="150000"/>
              </a:lnSpc>
              <a:buFontTx/>
              <a:buNone/>
            </a:pPr>
            <a:r>
              <a:rPr lang="en-US" altLang="it-IT" sz="2800" dirty="0" smtClean="0">
                <a:ea typeface="ＭＳ Ｐゴシック" pitchFamily="34" charset="-128"/>
              </a:rPr>
              <a:t>The aim of this study is to evaluate the feasibility of a multidisciplinary group intervention promoting a healthy lifestyle based on ACT for cancer patients</a:t>
            </a:r>
            <a:endParaRPr lang="it-IT" altLang="it-IT" sz="2800" dirty="0" smtClean="0">
              <a:ea typeface="ＭＳ Ｐゴシック" pitchFamily="34" charset="-128"/>
            </a:endParaRPr>
          </a:p>
        </p:txBody>
      </p:sp>
    </p:spTree>
    <p:extLst>
      <p:ext uri="{BB962C8B-B14F-4D97-AF65-F5344CB8AC3E}">
        <p14:creationId xmlns:p14="http://schemas.microsoft.com/office/powerpoint/2010/main" val="1853807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8500" y="-17463"/>
            <a:ext cx="8229600" cy="1143001"/>
          </a:xfrm>
        </p:spPr>
        <p:txBody>
          <a:bodyPr/>
          <a:lstStyle/>
          <a:p>
            <a:pPr>
              <a:defRPr/>
            </a:pPr>
            <a:r>
              <a:rPr lang="it-IT" sz="3200" b="1" dirty="0" smtClean="0">
                <a:effectLst>
                  <a:outerShdw blurRad="38100" dist="38100" dir="2700000" algn="tl">
                    <a:srgbClr val="000000"/>
                  </a:outerShdw>
                </a:effectLst>
                <a:ea typeface="ＭＳ Ｐゴシック" pitchFamily="34" charset="-128"/>
              </a:rPr>
              <a:t>Design and </a:t>
            </a:r>
            <a:r>
              <a:rPr lang="en-GB" sz="3200" b="1" dirty="0" smtClean="0">
                <a:effectLst>
                  <a:outerShdw blurRad="38100" dist="38100" dir="2700000" algn="tl">
                    <a:srgbClr val="000000"/>
                  </a:outerShdw>
                </a:effectLst>
                <a:ea typeface="ＭＳ Ｐゴシック" pitchFamily="34" charset="-128"/>
              </a:rPr>
              <a:t>Methods</a:t>
            </a:r>
          </a:p>
        </p:txBody>
      </p:sp>
      <p:sp>
        <p:nvSpPr>
          <p:cNvPr id="8195" name="Segnaposto contenuto 2"/>
          <p:cNvSpPr>
            <a:spLocks noGrp="1"/>
          </p:cNvSpPr>
          <p:nvPr>
            <p:ph idx="1"/>
          </p:nvPr>
        </p:nvSpPr>
        <p:spPr>
          <a:xfrm>
            <a:off x="467544" y="908720"/>
            <a:ext cx="8135937" cy="6553200"/>
          </a:xfrm>
        </p:spPr>
        <p:txBody>
          <a:bodyPr/>
          <a:lstStyle/>
          <a:p>
            <a:pPr>
              <a:lnSpc>
                <a:spcPct val="150000"/>
              </a:lnSpc>
              <a:buFontTx/>
              <a:buNone/>
            </a:pPr>
            <a:r>
              <a:rPr lang="en-US" altLang="it-IT" sz="2800" dirty="0" smtClean="0">
                <a:ea typeface="ＭＳ Ｐゴシック" pitchFamily="34" charset="-128"/>
              </a:rPr>
              <a:t>The </a:t>
            </a:r>
            <a:r>
              <a:rPr lang="en-US" altLang="it-IT" sz="2800" dirty="0" smtClean="0">
                <a:solidFill>
                  <a:srgbClr val="FFFF00"/>
                </a:solidFill>
                <a:ea typeface="ＭＳ Ｐゴシック" pitchFamily="34" charset="-128"/>
              </a:rPr>
              <a:t>feasibility of the intervention </a:t>
            </a:r>
            <a:r>
              <a:rPr lang="en-US" altLang="it-IT" sz="2800" dirty="0" smtClean="0">
                <a:ea typeface="ＭＳ Ｐゴシック" pitchFamily="34" charset="-128"/>
              </a:rPr>
              <a:t>was evaluated using:</a:t>
            </a:r>
          </a:p>
          <a:p>
            <a:pPr>
              <a:lnSpc>
                <a:spcPct val="150000"/>
              </a:lnSpc>
              <a:buFont typeface="Wingdings" pitchFamily="2" charset="2"/>
              <a:buChar char="ü"/>
            </a:pPr>
            <a:r>
              <a:rPr lang="en-US" altLang="it-IT" sz="2800" dirty="0" smtClean="0">
                <a:ea typeface="ＭＳ Ｐゴシック" pitchFamily="34" charset="-128"/>
              </a:rPr>
              <a:t>the percentage of </a:t>
            </a:r>
            <a:r>
              <a:rPr lang="en-US" altLang="it-IT" sz="2800" dirty="0" smtClean="0">
                <a:solidFill>
                  <a:schemeClr val="accent1"/>
                </a:solidFill>
                <a:ea typeface="ＭＳ Ｐゴシック" pitchFamily="34" charset="-128"/>
              </a:rPr>
              <a:t>drop-outs</a:t>
            </a:r>
          </a:p>
          <a:p>
            <a:pPr>
              <a:lnSpc>
                <a:spcPct val="150000"/>
              </a:lnSpc>
              <a:buFont typeface="Wingdings" pitchFamily="2" charset="2"/>
              <a:buChar char="ü"/>
            </a:pPr>
            <a:r>
              <a:rPr lang="en-US" altLang="it-IT" sz="2800" dirty="0" smtClean="0">
                <a:ea typeface="ＭＳ Ｐゴシック" pitchFamily="34" charset="-128"/>
              </a:rPr>
              <a:t>the impact of the intervention on the </a:t>
            </a:r>
            <a:r>
              <a:rPr lang="en-US" altLang="it-IT" sz="2800" dirty="0" smtClean="0">
                <a:solidFill>
                  <a:schemeClr val="accent1"/>
                </a:solidFill>
                <a:ea typeface="ＭＳ Ｐゴシック" pitchFamily="34" charset="-128"/>
              </a:rPr>
              <a:t>lifestyles </a:t>
            </a:r>
            <a:r>
              <a:rPr lang="en-US" altLang="it-IT" sz="2800" dirty="0" smtClean="0">
                <a:ea typeface="ＭＳ Ｐゴシック" pitchFamily="34" charset="-128"/>
              </a:rPr>
              <a:t>adopted by patients (healthy eating habits, a moderate low-calorie diet, and the making of physical activity of moderate intensity). </a:t>
            </a:r>
          </a:p>
          <a:p>
            <a:pPr>
              <a:buFontTx/>
              <a:buNone/>
            </a:pPr>
            <a:endParaRPr lang="it-IT" altLang="it-IT" sz="2800" dirty="0" smtClean="0">
              <a:ea typeface="ＭＳ Ｐゴシック" pitchFamily="34" charset="-128"/>
            </a:endParaRPr>
          </a:p>
        </p:txBody>
      </p:sp>
    </p:spTree>
    <p:extLst>
      <p:ext uri="{BB962C8B-B14F-4D97-AF65-F5344CB8AC3E}">
        <p14:creationId xmlns:p14="http://schemas.microsoft.com/office/powerpoint/2010/main" val="725377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8500" y="-17463"/>
            <a:ext cx="8229600" cy="1143001"/>
          </a:xfrm>
        </p:spPr>
        <p:txBody>
          <a:bodyPr/>
          <a:lstStyle/>
          <a:p>
            <a:pPr>
              <a:defRPr/>
            </a:pPr>
            <a:r>
              <a:rPr lang="it-IT" sz="3200" b="1" dirty="0" smtClean="0">
                <a:effectLst>
                  <a:outerShdw blurRad="38100" dist="38100" dir="2700000" algn="tl">
                    <a:srgbClr val="000000"/>
                  </a:outerShdw>
                </a:effectLst>
                <a:ea typeface="ＭＳ Ｐゴシック" pitchFamily="34" charset="-128"/>
              </a:rPr>
              <a:t>Design and </a:t>
            </a:r>
            <a:r>
              <a:rPr lang="en-GB" sz="3200" b="1" dirty="0" smtClean="0">
                <a:effectLst>
                  <a:outerShdw blurRad="38100" dist="38100" dir="2700000" algn="tl">
                    <a:srgbClr val="000000"/>
                  </a:outerShdw>
                </a:effectLst>
                <a:ea typeface="ＭＳ Ｐゴシック" pitchFamily="34" charset="-128"/>
              </a:rPr>
              <a:t>Methods</a:t>
            </a:r>
          </a:p>
        </p:txBody>
      </p:sp>
      <p:sp>
        <p:nvSpPr>
          <p:cNvPr id="9219" name="Segnaposto contenuto 2"/>
          <p:cNvSpPr>
            <a:spLocks noGrp="1"/>
          </p:cNvSpPr>
          <p:nvPr>
            <p:ph idx="1"/>
          </p:nvPr>
        </p:nvSpPr>
        <p:spPr>
          <a:xfrm>
            <a:off x="467544" y="908720"/>
            <a:ext cx="7848600" cy="5516562"/>
          </a:xfrm>
        </p:spPr>
        <p:txBody>
          <a:bodyPr/>
          <a:lstStyle/>
          <a:p>
            <a:pPr algn="just">
              <a:lnSpc>
                <a:spcPct val="150000"/>
              </a:lnSpc>
              <a:buFont typeface="Wingdings" panose="05000000000000000000" pitchFamily="2" charset="2"/>
              <a:buChar char="§"/>
            </a:pPr>
            <a:r>
              <a:rPr lang="en-US" altLang="it-IT" sz="2800" dirty="0" smtClean="0">
                <a:ea typeface="ＭＳ Ｐゴシック" pitchFamily="34" charset="-128"/>
              </a:rPr>
              <a:t>a </a:t>
            </a:r>
            <a:r>
              <a:rPr lang="en-US" altLang="it-IT" sz="2800" dirty="0">
                <a:ea typeface="ＭＳ Ｐゴシック" pitchFamily="34" charset="-128"/>
              </a:rPr>
              <a:t>set of four-monthly sessions </a:t>
            </a:r>
            <a:endParaRPr lang="en-US" altLang="it-IT" sz="2800" dirty="0" smtClean="0">
              <a:ea typeface="ＭＳ Ｐゴシック" pitchFamily="34" charset="-128"/>
            </a:endParaRPr>
          </a:p>
          <a:p>
            <a:pPr algn="just">
              <a:lnSpc>
                <a:spcPct val="150000"/>
              </a:lnSpc>
              <a:buFont typeface="Wingdings" panose="05000000000000000000" pitchFamily="2" charset="2"/>
              <a:buChar char="§"/>
            </a:pPr>
            <a:r>
              <a:rPr lang="en-US" altLang="it-IT" sz="2800" dirty="0" smtClean="0">
                <a:ea typeface="ＭＳ Ｐゴシック" pitchFamily="34" charset="-128"/>
              </a:rPr>
              <a:t>follow </a:t>
            </a:r>
            <a:r>
              <a:rPr lang="en-US" altLang="it-IT" sz="2800" dirty="0">
                <a:ea typeface="ＭＳ Ｐゴシック" pitchFamily="34" charset="-128"/>
              </a:rPr>
              <a:t>up after 3 and 6 </a:t>
            </a:r>
            <a:r>
              <a:rPr lang="en-US" altLang="it-IT" sz="2800" dirty="0" smtClean="0">
                <a:ea typeface="ＭＳ Ｐゴシック" pitchFamily="34" charset="-128"/>
              </a:rPr>
              <a:t>months</a:t>
            </a:r>
          </a:p>
          <a:p>
            <a:pPr algn="just">
              <a:lnSpc>
                <a:spcPct val="150000"/>
              </a:lnSpc>
              <a:buFont typeface="Wingdings" panose="05000000000000000000" pitchFamily="2" charset="2"/>
              <a:buChar char="§"/>
            </a:pPr>
            <a:endParaRPr lang="en-US" altLang="it-IT" sz="1100" dirty="0">
              <a:ea typeface="ＭＳ Ｐゴシック" pitchFamily="34" charset="-128"/>
            </a:endParaRPr>
          </a:p>
          <a:p>
            <a:pPr algn="just">
              <a:buFont typeface="Wingdings" panose="05000000000000000000" pitchFamily="2" charset="2"/>
              <a:buChar char="§"/>
            </a:pPr>
            <a:r>
              <a:rPr lang="en-US" altLang="it-IT" sz="2800" dirty="0">
                <a:ea typeface="ＭＳ Ｐゴシック" pitchFamily="34" charset="-128"/>
              </a:rPr>
              <a:t>The sample had two different aims (loss/increase weight) and was divided into three groups, depending on the patients’ starting BMI </a:t>
            </a:r>
            <a:endParaRPr lang="en-US" altLang="it-IT" sz="2800" dirty="0" smtClean="0">
              <a:ea typeface="ＭＳ Ｐゴシック" pitchFamily="34" charset="-128"/>
            </a:endParaRPr>
          </a:p>
          <a:p>
            <a:pPr marL="0" indent="0" algn="ctr">
              <a:buNone/>
            </a:pPr>
            <a:r>
              <a:rPr lang="en-US" altLang="it-IT" sz="2400" dirty="0" smtClean="0">
                <a:solidFill>
                  <a:schemeClr val="accent1">
                    <a:lumMod val="40000"/>
                    <a:lumOff val="60000"/>
                  </a:schemeClr>
                </a:solidFill>
                <a:ea typeface="ＭＳ Ｐゴシック" pitchFamily="34" charset="-128"/>
              </a:rPr>
              <a:t>G1</a:t>
            </a:r>
            <a:r>
              <a:rPr lang="en-US" altLang="it-IT" sz="2400" dirty="0">
                <a:solidFill>
                  <a:schemeClr val="accent1">
                    <a:lumMod val="40000"/>
                    <a:lumOff val="60000"/>
                  </a:schemeClr>
                </a:solidFill>
                <a:ea typeface="ＭＳ Ｐゴシック" pitchFamily="34" charset="-128"/>
              </a:rPr>
              <a:t>: </a:t>
            </a:r>
            <a:r>
              <a:rPr lang="en-US" altLang="it-IT" sz="2400" dirty="0" smtClean="0">
                <a:solidFill>
                  <a:schemeClr val="accent1">
                    <a:lumMod val="40000"/>
                    <a:lumOff val="60000"/>
                  </a:schemeClr>
                </a:solidFill>
                <a:ea typeface="ＭＳ Ｐゴシック" pitchFamily="34" charset="-128"/>
              </a:rPr>
              <a:t>BMI&lt;21,9</a:t>
            </a:r>
          </a:p>
          <a:p>
            <a:pPr marL="0" indent="0" algn="ctr">
              <a:buNone/>
            </a:pPr>
            <a:r>
              <a:rPr lang="en-US" altLang="it-IT" sz="2400" dirty="0" smtClean="0">
                <a:solidFill>
                  <a:schemeClr val="accent1">
                    <a:lumMod val="40000"/>
                    <a:lumOff val="60000"/>
                  </a:schemeClr>
                </a:solidFill>
                <a:ea typeface="ＭＳ Ｐゴシック" pitchFamily="34" charset="-128"/>
              </a:rPr>
              <a:t>G2</a:t>
            </a:r>
            <a:r>
              <a:rPr lang="en-US" altLang="it-IT" sz="2400" dirty="0">
                <a:solidFill>
                  <a:schemeClr val="accent1">
                    <a:lumMod val="40000"/>
                    <a:lumOff val="60000"/>
                  </a:schemeClr>
                </a:solidFill>
                <a:ea typeface="ＭＳ Ｐゴシック" pitchFamily="34" charset="-128"/>
              </a:rPr>
              <a:t>: </a:t>
            </a:r>
            <a:r>
              <a:rPr lang="en-US" altLang="it-IT" sz="2400" dirty="0" smtClean="0">
                <a:solidFill>
                  <a:schemeClr val="accent1">
                    <a:lumMod val="40000"/>
                    <a:lumOff val="60000"/>
                  </a:schemeClr>
                </a:solidFill>
                <a:ea typeface="ＭＳ Ｐゴシック" pitchFamily="34" charset="-128"/>
              </a:rPr>
              <a:t>22&lt;BMI&lt;29,9</a:t>
            </a:r>
          </a:p>
          <a:p>
            <a:pPr marL="0" indent="0" algn="ctr">
              <a:buNone/>
            </a:pPr>
            <a:r>
              <a:rPr lang="en-US" altLang="it-IT" sz="2400" dirty="0" smtClean="0">
                <a:solidFill>
                  <a:schemeClr val="accent1">
                    <a:lumMod val="40000"/>
                    <a:lumOff val="60000"/>
                  </a:schemeClr>
                </a:solidFill>
                <a:ea typeface="ＭＳ Ｐゴシック" pitchFamily="34" charset="-128"/>
              </a:rPr>
              <a:t>G3</a:t>
            </a:r>
            <a:r>
              <a:rPr lang="en-US" altLang="it-IT" sz="2400" dirty="0">
                <a:solidFill>
                  <a:schemeClr val="accent1">
                    <a:lumMod val="40000"/>
                    <a:lumOff val="60000"/>
                  </a:schemeClr>
                </a:solidFill>
                <a:ea typeface="ＭＳ Ｐゴシック" pitchFamily="34" charset="-128"/>
              </a:rPr>
              <a:t>: BMI&lt;30</a:t>
            </a:r>
            <a:r>
              <a:rPr lang="en-US" altLang="it-IT" sz="2400" dirty="0" smtClean="0">
                <a:solidFill>
                  <a:schemeClr val="accent1">
                    <a:lumMod val="40000"/>
                    <a:lumOff val="60000"/>
                  </a:schemeClr>
                </a:solidFill>
                <a:ea typeface="ＭＳ Ｐゴシック" pitchFamily="34" charset="-128"/>
              </a:rPr>
              <a:t>)</a:t>
            </a:r>
          </a:p>
        </p:txBody>
      </p:sp>
    </p:spTree>
    <p:extLst>
      <p:ext uri="{BB962C8B-B14F-4D97-AF65-F5344CB8AC3E}">
        <p14:creationId xmlns:p14="http://schemas.microsoft.com/office/powerpoint/2010/main" val="708090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914400" y="560388"/>
            <a:ext cx="8229600" cy="5929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39725" eaLnBrk="0" hangingPunct="0">
              <a:spcBef>
                <a:spcPct val="20000"/>
              </a:spcBef>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tx1"/>
                </a:solidFill>
                <a:latin typeface="Arial" charset="0"/>
                <a:ea typeface="ＭＳ Ｐゴシック" pitchFamily="34" charset="-128"/>
              </a:defRPr>
            </a:lvl1pPr>
            <a:lvl2pPr marL="742950" indent="-285750" eaLnBrk="0" hangingPunct="0">
              <a:spcBef>
                <a:spcPct val="20000"/>
              </a:spcBef>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chemeClr val="tx1"/>
                </a:solidFill>
                <a:latin typeface="Arial" charset="0"/>
                <a:ea typeface="ＭＳ Ｐゴシック" pitchFamily="34" charset="-128"/>
              </a:defRPr>
            </a:lvl2pPr>
            <a:lvl3pPr marL="1143000" indent="-228600" eaLnBrk="0" hangingPunct="0">
              <a:spcBef>
                <a:spcPct val="20000"/>
              </a:spcBef>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tx1"/>
                </a:solidFill>
                <a:latin typeface="Arial" charset="0"/>
                <a:ea typeface="ＭＳ Ｐゴシック" pitchFamily="34" charset="-128"/>
              </a:defRPr>
            </a:lvl3pPr>
            <a:lvl4pPr marL="1600200" indent="-228600" eaLnBrk="0" hangingPunct="0">
              <a:spcBef>
                <a:spcPct val="20000"/>
              </a:spcBef>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Arial" charset="0"/>
                <a:ea typeface="ＭＳ Ｐゴシック" pitchFamily="34" charset="-128"/>
              </a:defRPr>
            </a:lvl4pPr>
            <a:lvl5pPr marL="2057400" indent="-228600" eaLnBrk="0" hangingPunct="0">
              <a:spcBef>
                <a:spcPct val="20000"/>
              </a:spcBef>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Arial" charset="0"/>
                <a:ea typeface="ＭＳ Ｐゴシック" pitchFamily="34" charset="-128"/>
              </a:defRPr>
            </a:lvl9pPr>
          </a:lstStyle>
          <a:p>
            <a:pPr eaLnBrk="1" fontAlgn="base">
              <a:spcBef>
                <a:spcPts val="638"/>
              </a:spcBef>
              <a:spcAft>
                <a:spcPct val="0"/>
              </a:spcAft>
              <a:buFontTx/>
              <a:buNone/>
            </a:pPr>
            <a:r>
              <a:rPr lang="de-DE" altLang="it-IT" sz="2400">
                <a:solidFill>
                  <a:srgbClr val="99FFFF"/>
                </a:solidFill>
              </a:rPr>
              <a:t>Pre e Post intervention measures:</a:t>
            </a:r>
          </a:p>
          <a:p>
            <a:pPr eaLnBrk="1" fontAlgn="base">
              <a:spcBef>
                <a:spcPts val="638"/>
              </a:spcBef>
              <a:spcAft>
                <a:spcPct val="0"/>
              </a:spcAft>
            </a:pPr>
            <a:r>
              <a:rPr lang="en-US" altLang="it-IT" sz="2400">
                <a:solidFill>
                  <a:srgbClr val="FFFFFF"/>
                </a:solidFill>
              </a:rPr>
              <a:t>socio demographic </a:t>
            </a:r>
          </a:p>
          <a:p>
            <a:pPr eaLnBrk="1" fontAlgn="base">
              <a:spcBef>
                <a:spcPts val="638"/>
              </a:spcBef>
              <a:spcAft>
                <a:spcPct val="0"/>
              </a:spcAft>
              <a:buFont typeface="Symbol" pitchFamily="18" charset="2"/>
              <a:buChar char=""/>
            </a:pPr>
            <a:r>
              <a:rPr lang="de-DE" altLang="it-IT" sz="2400">
                <a:solidFill>
                  <a:srgbClr val="FFFFFF"/>
                </a:solidFill>
              </a:rPr>
              <a:t>TFE.Q 51 (Three-Factor Eating Questionnaire 51): (Stunkard e Messik,1985)</a:t>
            </a:r>
          </a:p>
          <a:p>
            <a:pPr eaLnBrk="1" fontAlgn="base">
              <a:spcBef>
                <a:spcPts val="638"/>
              </a:spcBef>
              <a:spcAft>
                <a:spcPct val="0"/>
              </a:spcAft>
              <a:buFont typeface="Symbol" pitchFamily="18" charset="2"/>
              <a:buChar char=""/>
            </a:pPr>
            <a:r>
              <a:rPr lang="de-DE" altLang="it-IT" sz="2400">
                <a:solidFill>
                  <a:srgbClr val="FFFFFF"/>
                </a:solidFill>
              </a:rPr>
              <a:t>Termometro dello Stress </a:t>
            </a:r>
            <a:r>
              <a:rPr lang="de-DE" altLang="it-IT" sz="2000">
                <a:solidFill>
                  <a:srgbClr val="FFFFFF"/>
                </a:solidFill>
              </a:rPr>
              <a:t>(Jacobsen et al, 2005; Gil et al, 2005)</a:t>
            </a:r>
          </a:p>
          <a:p>
            <a:pPr eaLnBrk="1" fontAlgn="base">
              <a:spcBef>
                <a:spcPts val="638"/>
              </a:spcBef>
              <a:spcAft>
                <a:spcPct val="0"/>
              </a:spcAft>
              <a:buFont typeface="Symbol" pitchFamily="18" charset="2"/>
              <a:buChar char=""/>
            </a:pPr>
            <a:r>
              <a:rPr lang="de-DE" altLang="it-IT" sz="2400" b="1">
                <a:solidFill>
                  <a:srgbClr val="FFFF00"/>
                </a:solidFill>
              </a:rPr>
              <a:t>BIAAQ2 (</a:t>
            </a:r>
            <a:r>
              <a:rPr lang="it-IT" altLang="it-IT" sz="2400" b="1">
                <a:solidFill>
                  <a:srgbClr val="FFFF00"/>
                </a:solidFill>
              </a:rPr>
              <a:t>Body Image–Acceptance and Action Questionnaire” (BI-AAQ)</a:t>
            </a:r>
            <a:r>
              <a:rPr lang="it-IT" altLang="it-IT" sz="1800" b="1">
                <a:solidFill>
                  <a:srgbClr val="FFFFFF"/>
                </a:solidFill>
              </a:rPr>
              <a:t> </a:t>
            </a:r>
            <a:r>
              <a:rPr lang="it-IT" altLang="it-IT" sz="2000">
                <a:solidFill>
                  <a:srgbClr val="FFFFFF"/>
                </a:solidFill>
              </a:rPr>
              <a:t>(Sandoz,Wilson &amp;Merwin, 2009)</a:t>
            </a:r>
            <a:r>
              <a:rPr lang="it-IT" altLang="it-IT" sz="1800">
                <a:solidFill>
                  <a:srgbClr val="FFFFFF"/>
                </a:solidFill>
              </a:rPr>
              <a:t> </a:t>
            </a:r>
          </a:p>
          <a:p>
            <a:pPr eaLnBrk="1" fontAlgn="base">
              <a:spcBef>
                <a:spcPts val="638"/>
              </a:spcBef>
              <a:spcAft>
                <a:spcPct val="0"/>
              </a:spcAft>
              <a:buFont typeface="Symbol" pitchFamily="18" charset="2"/>
              <a:buChar char=""/>
            </a:pPr>
            <a:r>
              <a:rPr lang="de-DE" altLang="it-IT" sz="2400" b="1">
                <a:solidFill>
                  <a:srgbClr val="FFFF00"/>
                </a:solidFill>
              </a:rPr>
              <a:t>AAQ-2 (Acceptance and Action Questionnaire II) </a:t>
            </a:r>
            <a:r>
              <a:rPr lang="de-DE" altLang="it-IT" sz="2400">
                <a:solidFill>
                  <a:srgbClr val="FFFF00"/>
                </a:solidFill>
              </a:rPr>
              <a:t> </a:t>
            </a:r>
            <a:r>
              <a:rPr lang="de-DE" altLang="it-IT" sz="2400">
                <a:solidFill>
                  <a:srgbClr val="FFFFFF"/>
                </a:solidFill>
              </a:rPr>
              <a:t>(Hayes et al, 2004)</a:t>
            </a:r>
          </a:p>
          <a:p>
            <a:pPr eaLnBrk="1" fontAlgn="base">
              <a:spcBef>
                <a:spcPts val="638"/>
              </a:spcBef>
              <a:spcAft>
                <a:spcPct val="0"/>
              </a:spcAft>
              <a:buFont typeface="Symbol" pitchFamily="18" charset="2"/>
              <a:buChar char=""/>
            </a:pPr>
            <a:r>
              <a:rPr lang="de-DE" altLang="it-IT" sz="2400" b="1">
                <a:solidFill>
                  <a:srgbClr val="FFFF00"/>
                </a:solidFill>
              </a:rPr>
              <a:t>Bull’s Eyes </a:t>
            </a:r>
            <a:r>
              <a:rPr lang="de-DE" altLang="it-IT" sz="2400">
                <a:solidFill>
                  <a:srgbClr val="FFFFFF"/>
                </a:solidFill>
              </a:rPr>
              <a:t>(Dahl J. &amp; Lungreen T., 2005)</a:t>
            </a:r>
          </a:p>
          <a:p>
            <a:pPr eaLnBrk="1" fontAlgn="base">
              <a:spcBef>
                <a:spcPts val="638"/>
              </a:spcBef>
              <a:spcAft>
                <a:spcPct val="0"/>
              </a:spcAft>
              <a:buFont typeface="Symbol" pitchFamily="18" charset="2"/>
              <a:buChar char=""/>
            </a:pPr>
            <a:r>
              <a:rPr lang="de-DE" altLang="it-IT" sz="2400" b="1">
                <a:solidFill>
                  <a:srgbClr val="FFFFFF"/>
                </a:solidFill>
              </a:rPr>
              <a:t>PWBQ (Psychological Well Being Questionnaire)</a:t>
            </a:r>
            <a:r>
              <a:rPr lang="de-DE" altLang="it-IT" sz="2400" b="1">
                <a:solidFill>
                  <a:srgbClr val="FFFF00"/>
                </a:solidFill>
              </a:rPr>
              <a:t> </a:t>
            </a:r>
            <a:r>
              <a:rPr lang="de-DE" altLang="it-IT" sz="2400">
                <a:solidFill>
                  <a:srgbClr val="FFFFFF"/>
                </a:solidFill>
              </a:rPr>
              <a:t>(Ryff, 1989; Ruini et al, 2003). </a:t>
            </a:r>
          </a:p>
          <a:p>
            <a:pPr eaLnBrk="1" fontAlgn="base">
              <a:spcBef>
                <a:spcPts val="638"/>
              </a:spcBef>
              <a:spcAft>
                <a:spcPct val="0"/>
              </a:spcAft>
              <a:buFont typeface="Symbol" pitchFamily="18" charset="2"/>
              <a:buChar char=""/>
            </a:pPr>
            <a:r>
              <a:rPr lang="de-DE" altLang="it-IT" sz="2400" b="1">
                <a:solidFill>
                  <a:srgbClr val="FFFFFF"/>
                </a:solidFill>
              </a:rPr>
              <a:t>RSCL -Rotterdam Symptom Checklist </a:t>
            </a:r>
            <a:r>
              <a:rPr lang="de-DE" altLang="it-IT" sz="2400">
                <a:solidFill>
                  <a:srgbClr val="FFFFFF"/>
                </a:solidFill>
              </a:rPr>
              <a:t>(de Haes et al.,  1990, Paci et al, 1999)</a:t>
            </a:r>
          </a:p>
          <a:p>
            <a:pPr eaLnBrk="1" fontAlgn="base">
              <a:spcBef>
                <a:spcPts val="638"/>
              </a:spcBef>
              <a:spcAft>
                <a:spcPct val="0"/>
              </a:spcAft>
              <a:buFontTx/>
              <a:buNone/>
            </a:pPr>
            <a:endParaRPr lang="de-DE" altLang="it-IT" sz="2400">
              <a:solidFill>
                <a:srgbClr val="FFFFFF"/>
              </a:solidFill>
            </a:endParaRPr>
          </a:p>
        </p:txBody>
      </p:sp>
      <p:sp>
        <p:nvSpPr>
          <p:cNvPr id="6" name="Titolo 1"/>
          <p:cNvSpPr>
            <a:spLocks noGrp="1"/>
          </p:cNvSpPr>
          <p:nvPr>
            <p:ph type="title"/>
          </p:nvPr>
        </p:nvSpPr>
        <p:spPr>
          <a:xfrm>
            <a:off x="698500" y="-17463"/>
            <a:ext cx="8229600" cy="577851"/>
          </a:xfrm>
        </p:spPr>
        <p:txBody>
          <a:bodyPr/>
          <a:lstStyle/>
          <a:p>
            <a:pPr>
              <a:defRPr/>
            </a:pPr>
            <a:r>
              <a:rPr lang="it-IT" sz="3200" b="1" dirty="0" smtClean="0">
                <a:effectLst>
                  <a:outerShdw blurRad="38100" dist="38100" dir="2700000" algn="tl">
                    <a:srgbClr val="000000"/>
                  </a:outerShdw>
                </a:effectLst>
                <a:ea typeface="ＭＳ Ｐゴシック" pitchFamily="34" charset="-128"/>
              </a:rPr>
              <a:t>Design and </a:t>
            </a:r>
            <a:r>
              <a:rPr lang="en-GB" sz="3200" b="1" dirty="0" smtClean="0">
                <a:effectLst>
                  <a:outerShdw blurRad="38100" dist="38100" dir="2700000" algn="tl">
                    <a:srgbClr val="000000"/>
                  </a:outerShdw>
                </a:effectLst>
                <a:ea typeface="ＭＳ Ｐゴシック" pitchFamily="34" charset="-128"/>
              </a:rPr>
              <a:t>Methods</a:t>
            </a:r>
          </a:p>
        </p:txBody>
      </p:sp>
    </p:spTree>
    <p:extLst>
      <p:ext uri="{BB962C8B-B14F-4D97-AF65-F5344CB8AC3E}">
        <p14:creationId xmlns:p14="http://schemas.microsoft.com/office/powerpoint/2010/main" val="118613835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uppo 3"/>
          <p:cNvGrpSpPr>
            <a:grpSpLocks/>
          </p:cNvGrpSpPr>
          <p:nvPr/>
        </p:nvGrpSpPr>
        <p:grpSpPr bwMode="auto">
          <a:xfrm>
            <a:off x="0" y="0"/>
            <a:ext cx="9144000" cy="6758643"/>
            <a:chOff x="-821946" y="14137642"/>
            <a:chExt cx="10704018" cy="6842590"/>
          </a:xfrm>
        </p:grpSpPr>
        <p:sp>
          <p:nvSpPr>
            <p:cNvPr id="11267" name="Line 69"/>
            <p:cNvSpPr>
              <a:spLocks noChangeShapeType="1"/>
            </p:cNvSpPr>
            <p:nvPr/>
          </p:nvSpPr>
          <p:spPr bwMode="auto">
            <a:xfrm flipH="1">
              <a:off x="4028635" y="15094079"/>
              <a:ext cx="2187286" cy="421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it-IT">
                <a:solidFill>
                  <a:srgbClr val="FFFFFF"/>
                </a:solidFill>
                <a:ea typeface="ＭＳ Ｐゴシック" pitchFamily="34" charset="-128"/>
              </a:endParaRPr>
            </a:p>
          </p:txBody>
        </p:sp>
        <p:sp>
          <p:nvSpPr>
            <p:cNvPr id="11268" name="Line 69"/>
            <p:cNvSpPr>
              <a:spLocks noChangeShapeType="1"/>
            </p:cNvSpPr>
            <p:nvPr/>
          </p:nvSpPr>
          <p:spPr bwMode="auto">
            <a:xfrm flipH="1">
              <a:off x="5625872" y="18046561"/>
              <a:ext cx="179693" cy="192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it-IT">
                <a:solidFill>
                  <a:srgbClr val="FFFFFF"/>
                </a:solidFill>
                <a:ea typeface="ＭＳ Ｐゴシック" pitchFamily="34" charset="-128"/>
              </a:endParaRPr>
            </a:p>
          </p:txBody>
        </p:sp>
        <p:sp>
          <p:nvSpPr>
            <p:cNvPr id="11269" name="Line 69"/>
            <p:cNvSpPr>
              <a:spLocks noChangeShapeType="1"/>
            </p:cNvSpPr>
            <p:nvPr/>
          </p:nvSpPr>
          <p:spPr bwMode="auto">
            <a:xfrm flipH="1" flipV="1">
              <a:off x="2917726" y="19388626"/>
              <a:ext cx="106346" cy="21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it-IT">
                <a:solidFill>
                  <a:srgbClr val="FFFFFF"/>
                </a:solidFill>
                <a:ea typeface="ＭＳ Ｐゴシック" pitchFamily="34" charset="-128"/>
              </a:endParaRPr>
            </a:p>
          </p:txBody>
        </p:sp>
        <p:grpSp>
          <p:nvGrpSpPr>
            <p:cNvPr id="11270" name="Gruppo 5"/>
            <p:cNvGrpSpPr>
              <a:grpSpLocks/>
            </p:cNvGrpSpPr>
            <p:nvPr/>
          </p:nvGrpSpPr>
          <p:grpSpPr bwMode="auto">
            <a:xfrm>
              <a:off x="-821946" y="14137642"/>
              <a:ext cx="10704018" cy="6842590"/>
              <a:chOff x="-821946" y="14137642"/>
              <a:chExt cx="10704018" cy="6842590"/>
            </a:xfrm>
          </p:grpSpPr>
          <p:grpSp>
            <p:nvGrpSpPr>
              <p:cNvPr id="4" name="Gruppo 45"/>
              <p:cNvGrpSpPr>
                <a:grpSpLocks/>
              </p:cNvGrpSpPr>
              <p:nvPr/>
            </p:nvGrpSpPr>
            <p:grpSpPr bwMode="auto">
              <a:xfrm>
                <a:off x="-821946" y="14137642"/>
                <a:ext cx="10704018" cy="6842590"/>
                <a:chOff x="-1132157" y="-400993"/>
                <a:chExt cx="10704018" cy="6844070"/>
              </a:xfrm>
              <a:solidFill>
                <a:schemeClr val="tx1"/>
              </a:solidFill>
            </p:grpSpPr>
            <p:sp>
              <p:nvSpPr>
                <p:cNvPr id="12" name="Line 76"/>
                <p:cNvSpPr>
                  <a:spLocks noChangeShapeType="1"/>
                </p:cNvSpPr>
                <p:nvPr/>
              </p:nvSpPr>
              <p:spPr bwMode="auto">
                <a:xfrm>
                  <a:off x="6748641" y="4529604"/>
                  <a:ext cx="0" cy="304800"/>
                </a:xfrm>
                <a:prstGeom prst="line">
                  <a:avLst/>
                </a:prstGeom>
                <a:grpFill/>
                <a:ln w="9525">
                  <a:solidFill>
                    <a:schemeClr val="tx1"/>
                  </a:solidFill>
                  <a:round/>
                  <a:headEnd/>
                  <a:tailEnd type="triangle" w="med" len="med"/>
                </a:ln>
                <a:extLst/>
              </p:spPr>
              <p:txBody>
                <a:bodyPr/>
                <a:lstStyle/>
                <a:p>
                  <a:pPr fontAlgn="base">
                    <a:spcBef>
                      <a:spcPct val="0"/>
                    </a:spcBef>
                    <a:spcAft>
                      <a:spcPct val="0"/>
                    </a:spcAft>
                    <a:defRPr/>
                  </a:pPr>
                  <a:endParaRPr lang="it-IT" sz="900">
                    <a:solidFill>
                      <a:srgbClr val="0000FF"/>
                    </a:solidFill>
                    <a:ea typeface="ＭＳ Ｐゴシック" pitchFamily="34" charset="-128"/>
                  </a:endParaRPr>
                </a:p>
              </p:txBody>
            </p:sp>
            <p:sp>
              <p:nvSpPr>
                <p:cNvPr id="13" name="Line 66"/>
                <p:cNvSpPr>
                  <a:spLocks noChangeShapeType="1"/>
                </p:cNvSpPr>
                <p:nvPr/>
              </p:nvSpPr>
              <p:spPr bwMode="auto">
                <a:xfrm>
                  <a:off x="6706495" y="1432498"/>
                  <a:ext cx="0" cy="144028"/>
                </a:xfrm>
                <a:prstGeom prst="line">
                  <a:avLst/>
                </a:prstGeom>
                <a:grpFill/>
                <a:ln w="9525">
                  <a:solidFill>
                    <a:schemeClr val="tx1"/>
                  </a:solidFill>
                  <a:round/>
                  <a:headEnd/>
                  <a:tailEnd type="triangle" w="med" len="med"/>
                </a:ln>
                <a:extLst/>
              </p:spPr>
              <p:txBody>
                <a:bodyPr/>
                <a:lstStyle/>
                <a:p>
                  <a:pPr fontAlgn="base">
                    <a:spcBef>
                      <a:spcPct val="0"/>
                    </a:spcBef>
                    <a:spcAft>
                      <a:spcPct val="0"/>
                    </a:spcAft>
                    <a:defRPr/>
                  </a:pPr>
                  <a:endParaRPr lang="it-IT" sz="900" dirty="0">
                    <a:solidFill>
                      <a:srgbClr val="0000FF"/>
                    </a:solidFill>
                    <a:ea typeface="ＭＳ Ｐゴシック" pitchFamily="34" charset="-128"/>
                  </a:endParaRPr>
                </a:p>
              </p:txBody>
            </p:sp>
            <p:sp>
              <p:nvSpPr>
                <p:cNvPr id="14" name="Text Box 67"/>
                <p:cNvSpPr txBox="1">
                  <a:spLocks noChangeArrowheads="1"/>
                </p:cNvSpPr>
                <p:nvPr/>
              </p:nvSpPr>
              <p:spPr bwMode="auto">
                <a:xfrm>
                  <a:off x="5484247" y="1540025"/>
                  <a:ext cx="2444456" cy="857084"/>
                </a:xfrm>
                <a:prstGeom prst="rect">
                  <a:avLst/>
                </a:prstGeom>
                <a:grpFill/>
                <a:ln w="9525">
                  <a:solidFill>
                    <a:schemeClr val="tx1"/>
                  </a:solidFill>
                  <a:miter lim="800000"/>
                  <a:headEnd/>
                  <a:tailEnd/>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50000"/>
                    </a:spcBef>
                    <a:spcAft>
                      <a:spcPct val="0"/>
                    </a:spcAft>
                    <a:defRPr/>
                  </a:pPr>
                  <a:r>
                    <a:rPr lang="en-GB" sz="1400" dirty="0">
                      <a:solidFill>
                        <a:srgbClr val="0000FF"/>
                      </a:solidFill>
                      <a:ea typeface="ＭＳ Ｐゴシック" pitchFamily="34" charset="-128"/>
                    </a:rPr>
                    <a:t>Patient asked for informed consent</a:t>
                  </a:r>
                </a:p>
                <a:p>
                  <a:pPr algn="ctr" eaLnBrk="1" fontAlgn="base" hangingPunct="1">
                    <a:spcBef>
                      <a:spcPct val="50000"/>
                    </a:spcBef>
                    <a:spcAft>
                      <a:spcPct val="0"/>
                    </a:spcAft>
                    <a:defRPr/>
                  </a:pPr>
                  <a:r>
                    <a:rPr lang="en-GB" sz="1400" dirty="0">
                      <a:solidFill>
                        <a:srgbClr val="0000FF"/>
                      </a:solidFill>
                      <a:ea typeface="ＭＳ Ｐゴシック" pitchFamily="34" charset="-128"/>
                    </a:rPr>
                    <a:t>n eligible patients </a:t>
                  </a:r>
                  <a:r>
                    <a:rPr lang="en-GB" sz="1400" dirty="0">
                      <a:solidFill>
                        <a:srgbClr val="0000FF"/>
                      </a:solidFill>
                      <a:latin typeface="Lucida Sans" pitchFamily="34" charset="0"/>
                      <a:ea typeface="ＭＳ Ｐゴシック" pitchFamily="34" charset="-128"/>
                    </a:rPr>
                    <a:t>= </a:t>
                  </a:r>
                  <a:r>
                    <a:rPr lang="en-GB" sz="1400" b="1" dirty="0" smtClean="0">
                      <a:solidFill>
                        <a:srgbClr val="0000FF"/>
                      </a:solidFill>
                      <a:latin typeface="Lucida Sans" pitchFamily="34" charset="0"/>
                      <a:ea typeface="ＭＳ Ｐゴシック" pitchFamily="34" charset="-128"/>
                    </a:rPr>
                    <a:t>24</a:t>
                  </a:r>
                  <a:endParaRPr lang="en-GB" sz="1400" b="1" dirty="0">
                    <a:solidFill>
                      <a:srgbClr val="0000FF"/>
                    </a:solidFill>
                    <a:latin typeface="Lucida Sans" pitchFamily="34" charset="0"/>
                    <a:ea typeface="ＭＳ Ｐゴシック" pitchFamily="34" charset="-128"/>
                  </a:endParaRPr>
                </a:p>
              </p:txBody>
            </p:sp>
            <p:sp>
              <p:nvSpPr>
                <p:cNvPr id="15" name="Text Box 68"/>
                <p:cNvSpPr txBox="1">
                  <a:spLocks noChangeArrowheads="1"/>
                </p:cNvSpPr>
                <p:nvPr/>
              </p:nvSpPr>
              <p:spPr bwMode="auto">
                <a:xfrm>
                  <a:off x="228331" y="118152"/>
                  <a:ext cx="3148591" cy="420750"/>
                </a:xfrm>
                <a:prstGeom prst="rect">
                  <a:avLst/>
                </a:prstGeom>
                <a:grpFill/>
                <a:ln w="9525">
                  <a:solidFill>
                    <a:schemeClr val="tx1"/>
                  </a:solidFill>
                  <a:miter lim="800000"/>
                  <a:headEnd/>
                  <a:tailEnd/>
                </a:ln>
                <a:extLst/>
              </p:spPr>
              <p:txBody>
                <a:bodyPr lIns="144000" r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defRPr/>
                  </a:pPr>
                  <a:r>
                    <a:rPr lang="it-IT" sz="1050" b="1" i="1" dirty="0" err="1">
                      <a:solidFill>
                        <a:srgbClr val="0000FF"/>
                      </a:solidFill>
                      <a:ea typeface="ＭＳ Ｐゴシック" pitchFamily="34" charset="-128"/>
                    </a:rPr>
                    <a:t>Informed</a:t>
                  </a:r>
                  <a:r>
                    <a:rPr lang="it-IT" sz="1050" b="1" i="1" dirty="0">
                      <a:solidFill>
                        <a:srgbClr val="0000FF"/>
                      </a:solidFill>
                      <a:ea typeface="ＭＳ Ｐゴシック" pitchFamily="34" charset="-128"/>
                    </a:rPr>
                    <a:t> </a:t>
                  </a:r>
                  <a:r>
                    <a:rPr lang="it-IT" sz="1050" b="1" i="1" dirty="0" err="1">
                      <a:solidFill>
                        <a:srgbClr val="0000FF"/>
                      </a:solidFill>
                      <a:ea typeface="ＭＳ Ｐゴシック" pitchFamily="34" charset="-128"/>
                    </a:rPr>
                    <a:t>consent</a:t>
                  </a:r>
                  <a:endParaRPr lang="it-IT" sz="1050" b="1" i="1" dirty="0">
                    <a:solidFill>
                      <a:srgbClr val="0000FF"/>
                    </a:solidFill>
                    <a:ea typeface="ＭＳ Ｐゴシック" pitchFamily="34" charset="-128"/>
                  </a:endParaRPr>
                </a:p>
                <a:p>
                  <a:pPr eaLnBrk="1" fontAlgn="base" hangingPunct="1">
                    <a:spcBef>
                      <a:spcPct val="0"/>
                    </a:spcBef>
                    <a:spcAft>
                      <a:spcPct val="0"/>
                    </a:spcAft>
                    <a:defRPr/>
                  </a:pPr>
                  <a:r>
                    <a:rPr lang="it-IT" sz="1050" b="1" i="1" dirty="0" err="1">
                      <a:solidFill>
                        <a:srgbClr val="0000FF"/>
                      </a:solidFill>
                      <a:ea typeface="ＭＳ Ｐゴシック" pitchFamily="34" charset="-128"/>
                    </a:rPr>
                    <a:t>Sociodemographic</a:t>
                  </a:r>
                  <a:r>
                    <a:rPr lang="it-IT" sz="1050" b="1" i="1" dirty="0">
                      <a:solidFill>
                        <a:srgbClr val="0000FF"/>
                      </a:solidFill>
                      <a:ea typeface="ＭＳ Ｐゴシック" pitchFamily="34" charset="-128"/>
                    </a:rPr>
                    <a:t> and </a:t>
                  </a:r>
                  <a:r>
                    <a:rPr lang="it-IT" sz="1050" b="1" i="1" dirty="0" err="1">
                      <a:solidFill>
                        <a:srgbClr val="0000FF"/>
                      </a:solidFill>
                      <a:ea typeface="ＭＳ Ｐゴシック" pitchFamily="34" charset="-128"/>
                    </a:rPr>
                    <a:t>clinical</a:t>
                  </a:r>
                  <a:r>
                    <a:rPr lang="it-IT" sz="1050" b="1" i="1" dirty="0">
                      <a:solidFill>
                        <a:srgbClr val="0000FF"/>
                      </a:solidFill>
                      <a:ea typeface="ＭＳ Ｐゴシック" pitchFamily="34" charset="-128"/>
                    </a:rPr>
                    <a:t> </a:t>
                  </a:r>
                  <a:r>
                    <a:rPr lang="it-IT" sz="1050" b="1" i="1" dirty="0" err="1">
                      <a:solidFill>
                        <a:srgbClr val="0000FF"/>
                      </a:solidFill>
                      <a:ea typeface="ＭＳ Ｐゴシック" pitchFamily="34" charset="-128"/>
                    </a:rPr>
                    <a:t>variable</a:t>
                  </a:r>
                  <a:endParaRPr lang="it-IT" sz="1050" b="1" i="1" dirty="0">
                    <a:solidFill>
                      <a:srgbClr val="0000FF"/>
                    </a:solidFill>
                    <a:ea typeface="ＭＳ Ｐゴシック" pitchFamily="34" charset="-128"/>
                  </a:endParaRPr>
                </a:p>
              </p:txBody>
            </p:sp>
            <p:sp>
              <p:nvSpPr>
                <p:cNvPr id="16" name="Line 71"/>
                <p:cNvSpPr>
                  <a:spLocks noChangeShapeType="1"/>
                </p:cNvSpPr>
                <p:nvPr/>
              </p:nvSpPr>
              <p:spPr bwMode="auto">
                <a:xfrm>
                  <a:off x="6580055" y="2633840"/>
                  <a:ext cx="0" cy="228601"/>
                </a:xfrm>
                <a:prstGeom prst="line">
                  <a:avLst/>
                </a:prstGeom>
                <a:grpFill/>
                <a:ln w="9525">
                  <a:solidFill>
                    <a:schemeClr val="tx1"/>
                  </a:solidFill>
                  <a:round/>
                  <a:headEnd/>
                  <a:tailEnd type="triangle" w="med" len="med"/>
                </a:ln>
                <a:extLst/>
              </p:spPr>
              <p:txBody>
                <a:bodyPr/>
                <a:lstStyle/>
                <a:p>
                  <a:pPr fontAlgn="base">
                    <a:spcBef>
                      <a:spcPct val="0"/>
                    </a:spcBef>
                    <a:spcAft>
                      <a:spcPct val="0"/>
                    </a:spcAft>
                    <a:defRPr/>
                  </a:pPr>
                  <a:endParaRPr lang="it-IT" sz="900">
                    <a:solidFill>
                      <a:srgbClr val="0000FF"/>
                    </a:solidFill>
                    <a:ea typeface="ＭＳ Ｐゴシック" pitchFamily="34" charset="-128"/>
                  </a:endParaRPr>
                </a:p>
              </p:txBody>
            </p:sp>
            <p:sp>
              <p:nvSpPr>
                <p:cNvPr id="17" name="Text Box 72"/>
                <p:cNvSpPr txBox="1">
                  <a:spLocks noChangeArrowheads="1"/>
                </p:cNvSpPr>
                <p:nvPr/>
              </p:nvSpPr>
              <p:spPr bwMode="auto">
                <a:xfrm>
                  <a:off x="5526433" y="2998430"/>
                  <a:ext cx="2486603" cy="1340167"/>
                </a:xfrm>
                <a:prstGeom prst="rect">
                  <a:avLst/>
                </a:prstGeom>
                <a:solidFill>
                  <a:srgbClr val="FFFFCC"/>
                </a:solidFill>
                <a:ln w="9525">
                  <a:solidFill>
                    <a:schemeClr val="tx1"/>
                  </a:solidFill>
                  <a:miter lim="800000"/>
                  <a:headEnd/>
                  <a:tailEnd/>
                </a:ln>
              </p:spPr>
              <p:txBody>
                <a:bodyPr anchor="ctr" anchorCtr="1">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defRPr/>
                  </a:pPr>
                  <a:r>
                    <a:rPr lang="it-IT" sz="1400" b="1" dirty="0">
                      <a:solidFill>
                        <a:srgbClr val="C00000"/>
                      </a:solidFill>
                      <a:effectLst>
                        <a:outerShdw blurRad="38100" dist="38100" dir="2700000" algn="tl">
                          <a:srgbClr val="000000">
                            <a:alpha val="43137"/>
                          </a:srgbClr>
                        </a:outerShdw>
                      </a:effectLst>
                      <a:ea typeface="ＭＳ Ｐゴシック" pitchFamily="34" charset="-128"/>
                    </a:rPr>
                    <a:t>Base Line </a:t>
                  </a:r>
                  <a:r>
                    <a:rPr lang="it-IT" sz="1400" b="1" dirty="0" err="1">
                      <a:solidFill>
                        <a:srgbClr val="C00000"/>
                      </a:solidFill>
                      <a:effectLst>
                        <a:outerShdw blurRad="38100" dist="38100" dir="2700000" algn="tl">
                          <a:srgbClr val="000000">
                            <a:alpha val="43137"/>
                          </a:srgbClr>
                        </a:outerShdw>
                      </a:effectLst>
                      <a:ea typeface="ＭＳ Ｐゴシック" pitchFamily="34" charset="-128"/>
                    </a:rPr>
                    <a:t>measures</a:t>
                  </a:r>
                  <a:endParaRPr lang="it-IT" sz="1400" b="1" dirty="0">
                    <a:solidFill>
                      <a:srgbClr val="C00000"/>
                    </a:solidFill>
                    <a:effectLst>
                      <a:outerShdw blurRad="38100" dist="38100" dir="2700000" algn="tl">
                        <a:srgbClr val="000000">
                          <a:alpha val="43137"/>
                        </a:srgbClr>
                      </a:outerShdw>
                    </a:effectLst>
                    <a:ea typeface="ＭＳ Ｐゴシック" pitchFamily="34" charset="-128"/>
                  </a:endParaRPr>
                </a:p>
                <a:p>
                  <a:pPr algn="ctr" eaLnBrk="1" fontAlgn="base" hangingPunct="1">
                    <a:spcBef>
                      <a:spcPct val="0"/>
                    </a:spcBef>
                    <a:spcAft>
                      <a:spcPct val="0"/>
                    </a:spcAft>
                    <a:defRPr/>
                  </a:pPr>
                  <a:r>
                    <a:rPr lang="it-IT" sz="1400" b="1" dirty="0">
                      <a:solidFill>
                        <a:srgbClr val="0000FF"/>
                      </a:solidFill>
                      <a:ea typeface="ＭＳ Ｐゴシック" pitchFamily="34" charset="-128"/>
                    </a:rPr>
                    <a:t>First </a:t>
                  </a:r>
                  <a:r>
                    <a:rPr lang="it-IT" sz="1400" b="1" dirty="0" err="1">
                      <a:solidFill>
                        <a:srgbClr val="0000FF"/>
                      </a:solidFill>
                      <a:ea typeface="ＭＳ Ｐゴシック" pitchFamily="34" charset="-128"/>
                    </a:rPr>
                    <a:t>encounte</a:t>
                  </a:r>
                  <a:r>
                    <a:rPr lang="it-IT" sz="1400" dirty="0" err="1">
                      <a:solidFill>
                        <a:srgbClr val="0000FF"/>
                      </a:solidFill>
                      <a:ea typeface="ＭＳ Ｐゴシック" pitchFamily="34" charset="-128"/>
                    </a:rPr>
                    <a:t>r</a:t>
                  </a:r>
                  <a:endParaRPr lang="it-IT" sz="1400" dirty="0">
                    <a:solidFill>
                      <a:srgbClr val="0000FF"/>
                    </a:solidFill>
                    <a:ea typeface="ＭＳ Ｐゴシック" pitchFamily="34" charset="-128"/>
                  </a:endParaRPr>
                </a:p>
                <a:p>
                  <a:pPr algn="ctr" eaLnBrk="1" fontAlgn="base" hangingPunct="1">
                    <a:spcBef>
                      <a:spcPct val="0"/>
                    </a:spcBef>
                    <a:spcAft>
                      <a:spcPct val="0"/>
                    </a:spcAft>
                    <a:defRPr/>
                  </a:pPr>
                  <a:endParaRPr lang="it-IT" sz="500" dirty="0">
                    <a:solidFill>
                      <a:srgbClr val="0000FF"/>
                    </a:solidFill>
                    <a:ea typeface="ＭＳ Ｐゴシック" pitchFamily="34" charset="-128"/>
                  </a:endParaRPr>
                </a:p>
                <a:p>
                  <a:pPr algn="ctr" eaLnBrk="1" fontAlgn="base" hangingPunct="1">
                    <a:spcBef>
                      <a:spcPct val="0"/>
                    </a:spcBef>
                    <a:spcAft>
                      <a:spcPct val="0"/>
                    </a:spcAft>
                    <a:defRPr/>
                  </a:pPr>
                  <a:r>
                    <a:rPr lang="it-IT" sz="1400" dirty="0">
                      <a:solidFill>
                        <a:srgbClr val="0000FF"/>
                      </a:solidFill>
                      <a:ea typeface="ＭＳ Ｐゴシック" pitchFamily="34" charset="-128"/>
                    </a:rPr>
                    <a:t>And</a:t>
                  </a:r>
                </a:p>
                <a:p>
                  <a:pPr algn="ctr" eaLnBrk="1" fontAlgn="base" hangingPunct="1">
                    <a:spcBef>
                      <a:spcPct val="0"/>
                    </a:spcBef>
                    <a:spcAft>
                      <a:spcPct val="0"/>
                    </a:spcAft>
                    <a:defRPr/>
                  </a:pPr>
                  <a:endParaRPr lang="it-IT" sz="500" dirty="0">
                    <a:solidFill>
                      <a:srgbClr val="0000FF"/>
                    </a:solidFill>
                    <a:ea typeface="ＭＳ Ｐゴシック" pitchFamily="34" charset="-128"/>
                  </a:endParaRPr>
                </a:p>
                <a:p>
                  <a:pPr algn="ctr" eaLnBrk="1" fontAlgn="base" hangingPunct="1">
                    <a:spcBef>
                      <a:spcPct val="0"/>
                    </a:spcBef>
                    <a:spcAft>
                      <a:spcPct val="0"/>
                    </a:spcAft>
                    <a:defRPr/>
                  </a:pPr>
                  <a:r>
                    <a:rPr lang="it-IT" sz="1400" b="1" dirty="0" err="1">
                      <a:solidFill>
                        <a:srgbClr val="C00000"/>
                      </a:solidFill>
                      <a:effectLst>
                        <a:outerShdw blurRad="38100" dist="38100" dir="2700000" algn="tl">
                          <a:srgbClr val="000000">
                            <a:alpha val="43137"/>
                          </a:srgbClr>
                        </a:outerShdw>
                      </a:effectLst>
                      <a:ea typeface="ＭＳ Ｐゴシック" pitchFamily="34" charset="-128"/>
                    </a:rPr>
                    <a:t>Outcome</a:t>
                  </a:r>
                  <a:r>
                    <a:rPr lang="it-IT" sz="1400" b="1" dirty="0">
                      <a:solidFill>
                        <a:srgbClr val="C00000"/>
                      </a:solidFill>
                      <a:effectLst>
                        <a:outerShdw blurRad="38100" dist="38100" dir="2700000" algn="tl">
                          <a:srgbClr val="000000">
                            <a:alpha val="43137"/>
                          </a:srgbClr>
                        </a:outerShdw>
                      </a:effectLst>
                      <a:ea typeface="ＭＳ Ｐゴシック" pitchFamily="34" charset="-128"/>
                    </a:rPr>
                    <a:t> </a:t>
                  </a:r>
                  <a:r>
                    <a:rPr lang="it-IT" sz="1400" b="1" dirty="0" err="1">
                      <a:solidFill>
                        <a:srgbClr val="C00000"/>
                      </a:solidFill>
                      <a:effectLst>
                        <a:outerShdw blurRad="38100" dist="38100" dir="2700000" algn="tl">
                          <a:srgbClr val="000000">
                            <a:alpha val="43137"/>
                          </a:srgbClr>
                        </a:outerShdw>
                      </a:effectLst>
                      <a:ea typeface="ＭＳ Ｐゴシック" pitchFamily="34" charset="-128"/>
                    </a:rPr>
                    <a:t>measures</a:t>
                  </a:r>
                  <a:endParaRPr lang="it-IT" sz="1400" b="1" dirty="0">
                    <a:solidFill>
                      <a:srgbClr val="C00000"/>
                    </a:solidFill>
                    <a:effectLst>
                      <a:outerShdw blurRad="38100" dist="38100" dir="2700000" algn="tl">
                        <a:srgbClr val="000000">
                          <a:alpha val="43137"/>
                        </a:srgbClr>
                      </a:outerShdw>
                    </a:effectLst>
                    <a:ea typeface="ＭＳ Ｐゴシック" pitchFamily="34" charset="-128"/>
                  </a:endParaRPr>
                </a:p>
                <a:p>
                  <a:pPr algn="ctr" eaLnBrk="1" fontAlgn="base" hangingPunct="1">
                    <a:spcBef>
                      <a:spcPct val="0"/>
                    </a:spcBef>
                    <a:spcAft>
                      <a:spcPct val="0"/>
                    </a:spcAft>
                    <a:defRPr/>
                  </a:pPr>
                  <a:r>
                    <a:rPr lang="it-IT" sz="1400" b="1" dirty="0" err="1" smtClean="0">
                      <a:solidFill>
                        <a:srgbClr val="0000FF"/>
                      </a:solidFill>
                      <a:ea typeface="ＭＳ Ｐゴシック" pitchFamily="34" charset="-128"/>
                    </a:rPr>
                    <a:t>Fourth</a:t>
                  </a:r>
                  <a:r>
                    <a:rPr lang="it-IT" sz="1400" b="1" dirty="0" smtClean="0">
                      <a:solidFill>
                        <a:srgbClr val="0000FF"/>
                      </a:solidFill>
                      <a:ea typeface="ＭＳ Ｐゴシック" pitchFamily="34" charset="-128"/>
                    </a:rPr>
                    <a:t> </a:t>
                  </a:r>
                  <a:r>
                    <a:rPr lang="it-IT" sz="1400" b="1" dirty="0" err="1" smtClean="0">
                      <a:solidFill>
                        <a:srgbClr val="0000FF"/>
                      </a:solidFill>
                      <a:ea typeface="ＭＳ Ｐゴシック" pitchFamily="34" charset="-128"/>
                    </a:rPr>
                    <a:t>encounter</a:t>
                  </a:r>
                  <a:endParaRPr lang="it-IT" sz="1400" b="1" dirty="0">
                    <a:solidFill>
                      <a:srgbClr val="0000FF"/>
                    </a:solidFill>
                    <a:ea typeface="ＭＳ Ｐゴシック" pitchFamily="34" charset="-128"/>
                  </a:endParaRPr>
                </a:p>
              </p:txBody>
            </p:sp>
            <p:sp>
              <p:nvSpPr>
                <p:cNvPr id="18" name="Text Box 75"/>
                <p:cNvSpPr txBox="1">
                  <a:spLocks noChangeArrowheads="1"/>
                </p:cNvSpPr>
                <p:nvPr/>
              </p:nvSpPr>
              <p:spPr bwMode="auto">
                <a:xfrm>
                  <a:off x="-1132157" y="592110"/>
                  <a:ext cx="6363525" cy="4581401"/>
                </a:xfrm>
                <a:prstGeom prst="rect">
                  <a:avLst/>
                </a:prstGeom>
                <a:solidFill>
                  <a:srgbClr val="FFFFCC"/>
                </a:solidFill>
                <a:ln w="9525">
                  <a:solidFill>
                    <a:schemeClr val="tx1"/>
                  </a:solidFill>
                  <a:miter lim="800000"/>
                  <a:headEnd/>
                  <a:tailEnd/>
                </a:ln>
              </p:spPr>
              <p:txBody>
                <a:bodyPr lIns="14400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defRPr/>
                  </a:pPr>
                  <a:r>
                    <a:rPr lang="it-IT" sz="1200" b="1" i="1" dirty="0">
                      <a:solidFill>
                        <a:srgbClr val="0000FF"/>
                      </a:solidFill>
                      <a:ea typeface="ＭＳ Ｐゴシック" pitchFamily="34" charset="-128"/>
                    </a:rPr>
                    <a:t>   </a:t>
                  </a:r>
                  <a:r>
                    <a:rPr lang="it-IT" sz="1200" b="1" i="1" dirty="0" err="1">
                      <a:solidFill>
                        <a:srgbClr val="0000FF"/>
                      </a:solidFill>
                      <a:ea typeface="ＭＳ Ｐゴシック" pitchFamily="34" charset="-128"/>
                    </a:rPr>
                    <a:t>Weight</a:t>
                  </a:r>
                  <a:r>
                    <a:rPr lang="it-IT" sz="1200" b="1" i="1" dirty="0">
                      <a:solidFill>
                        <a:srgbClr val="0000FF"/>
                      </a:solidFill>
                      <a:ea typeface="ＭＳ Ｐゴシック" pitchFamily="34" charset="-128"/>
                    </a:rPr>
                    <a:t> and </a:t>
                  </a:r>
                  <a:r>
                    <a:rPr lang="it-IT" sz="1200" b="1" i="1" dirty="0" err="1">
                      <a:solidFill>
                        <a:srgbClr val="0000FF"/>
                      </a:solidFill>
                      <a:ea typeface="ＭＳ Ｐゴシック" pitchFamily="34" charset="-128"/>
                    </a:rPr>
                    <a:t>height</a:t>
                  </a:r>
                  <a:r>
                    <a:rPr lang="it-IT" sz="1200" b="1" i="1" dirty="0">
                      <a:solidFill>
                        <a:srgbClr val="0000FF"/>
                      </a:solidFill>
                      <a:ea typeface="ＭＳ Ｐゴシック" pitchFamily="34" charset="-128"/>
                    </a:rPr>
                    <a:t> </a:t>
                  </a:r>
                  <a:r>
                    <a:rPr lang="it-IT" sz="1200" b="1" i="1" dirty="0" err="1">
                      <a:solidFill>
                        <a:srgbClr val="0000FF"/>
                      </a:solidFill>
                      <a:ea typeface="ＭＳ Ｐゴシック" pitchFamily="34" charset="-128"/>
                    </a:rPr>
                    <a:t>detection</a:t>
                  </a:r>
                  <a:endParaRPr lang="it-IT" sz="1200" b="1" i="1" dirty="0">
                    <a:solidFill>
                      <a:srgbClr val="0000FF"/>
                    </a:solidFill>
                    <a:ea typeface="ＭＳ Ｐゴシック" pitchFamily="34" charset="-128"/>
                  </a:endParaRPr>
                </a:p>
                <a:p>
                  <a:pPr eaLnBrk="1" fontAlgn="base" hangingPunct="1">
                    <a:spcBef>
                      <a:spcPct val="0"/>
                    </a:spcBef>
                    <a:spcAft>
                      <a:spcPct val="0"/>
                    </a:spcAft>
                    <a:defRPr/>
                  </a:pPr>
                  <a:r>
                    <a:rPr lang="it-IT" sz="1200" b="1" dirty="0" err="1">
                      <a:solidFill>
                        <a:srgbClr val="C00000"/>
                      </a:solidFill>
                      <a:effectLst>
                        <a:outerShdw blurRad="38100" dist="38100" dir="2700000" algn="tl">
                          <a:srgbClr val="000000">
                            <a:alpha val="43137"/>
                          </a:srgbClr>
                        </a:outerShdw>
                      </a:effectLst>
                      <a:ea typeface="ＭＳ Ｐゴシック" pitchFamily="34" charset="-128"/>
                    </a:rPr>
                    <a:t>Questionnaire</a:t>
                  </a:r>
                  <a:r>
                    <a:rPr lang="it-IT" sz="1200" b="1" dirty="0">
                      <a:solidFill>
                        <a:srgbClr val="C00000"/>
                      </a:solidFill>
                      <a:effectLst>
                        <a:outerShdw blurRad="38100" dist="38100" dir="2700000" algn="tl">
                          <a:srgbClr val="000000">
                            <a:alpha val="43137"/>
                          </a:srgbClr>
                        </a:outerShdw>
                      </a:effectLst>
                      <a:ea typeface="ＭＳ Ｐゴシック" pitchFamily="34" charset="-128"/>
                    </a:rPr>
                    <a:t>: </a:t>
                  </a:r>
                </a:p>
                <a:p>
                  <a:pPr algn="just" eaLnBrk="1" fontAlgn="base" hangingPunct="1">
                    <a:spcBef>
                      <a:spcPct val="0"/>
                    </a:spcBef>
                    <a:spcAft>
                      <a:spcPct val="0"/>
                    </a:spcAft>
                    <a:defRPr/>
                  </a:pPr>
                  <a:r>
                    <a:rPr lang="it-IT" sz="1200" b="1" i="1" dirty="0">
                      <a:solidFill>
                        <a:srgbClr val="0000FF"/>
                      </a:solidFill>
                      <a:ea typeface="ＭＳ Ｐゴシック" pitchFamily="34" charset="-128"/>
                    </a:rPr>
                    <a:t>    </a:t>
                  </a:r>
                  <a:r>
                    <a:rPr lang="it-IT" sz="1200" b="1" i="1" dirty="0" err="1">
                      <a:solidFill>
                        <a:srgbClr val="FF0000"/>
                      </a:solidFill>
                      <a:ea typeface="ＭＳ Ｐゴシック" pitchFamily="34" charset="-128"/>
                    </a:rPr>
                    <a:t>Distress</a:t>
                  </a:r>
                  <a:r>
                    <a:rPr lang="it-IT" sz="1200" b="1" i="1" dirty="0">
                      <a:solidFill>
                        <a:srgbClr val="FF0000"/>
                      </a:solidFill>
                      <a:ea typeface="ＭＳ Ｐゴシック" pitchFamily="34" charset="-128"/>
                    </a:rPr>
                    <a:t> </a:t>
                  </a:r>
                  <a:r>
                    <a:rPr lang="it-IT" sz="1200" b="1" i="1" dirty="0" err="1">
                      <a:solidFill>
                        <a:srgbClr val="FF0000"/>
                      </a:solidFill>
                      <a:ea typeface="ＭＳ Ｐゴシック" pitchFamily="34" charset="-128"/>
                    </a:rPr>
                    <a:t>Thermometer</a:t>
                  </a:r>
                  <a:r>
                    <a:rPr lang="it-IT" sz="1200" b="1" i="1" dirty="0">
                      <a:solidFill>
                        <a:srgbClr val="0000FF"/>
                      </a:solidFill>
                      <a:ea typeface="ＭＳ Ｐゴシック" pitchFamily="34" charset="-128"/>
                    </a:rPr>
                    <a:t>: </a:t>
                  </a:r>
                  <a:r>
                    <a:rPr lang="it-IT" sz="1200" dirty="0" err="1">
                      <a:solidFill>
                        <a:srgbClr val="0000FF"/>
                      </a:solidFill>
                      <a:ea typeface="ＭＳ Ｐゴシック" pitchFamily="34" charset="-128"/>
                    </a:rPr>
                    <a:t>meseaure</a:t>
                  </a:r>
                  <a:r>
                    <a:rPr lang="it-IT" sz="1200" dirty="0">
                      <a:solidFill>
                        <a:srgbClr val="0000FF"/>
                      </a:solidFill>
                      <a:ea typeface="ＭＳ Ｐゴシック" pitchFamily="34" charset="-128"/>
                    </a:rPr>
                    <a:t> the e</a:t>
                  </a:r>
                  <a:r>
                    <a:rPr lang="en-US" sz="1200" dirty="0">
                      <a:solidFill>
                        <a:srgbClr val="0000FF"/>
                      </a:solidFill>
                      <a:ea typeface="ＭＳ Ｐゴシック" pitchFamily="34" charset="-128"/>
                    </a:rPr>
                    <a:t>motional distress and problems related to it (practical, relational, emotional and physical) (Jacobsen et al, 2005; Gil et al, 2005)</a:t>
                  </a:r>
                  <a:endParaRPr lang="it-IT" sz="1200" dirty="0">
                    <a:solidFill>
                      <a:srgbClr val="0000FF"/>
                    </a:solidFill>
                    <a:ea typeface="ＭＳ Ｐゴシック" pitchFamily="34" charset="-128"/>
                  </a:endParaRPr>
                </a:p>
                <a:p>
                  <a:pPr algn="just" eaLnBrk="1" fontAlgn="base" hangingPunct="1">
                    <a:spcBef>
                      <a:spcPct val="0"/>
                    </a:spcBef>
                    <a:spcAft>
                      <a:spcPct val="0"/>
                    </a:spcAft>
                    <a:defRPr/>
                  </a:pPr>
                  <a:r>
                    <a:rPr lang="en-US" sz="1200" b="1" i="1" dirty="0">
                      <a:solidFill>
                        <a:srgbClr val="0000FF"/>
                      </a:solidFill>
                      <a:ea typeface="ＭＳ Ｐゴシック" pitchFamily="34" charset="-128"/>
                    </a:rPr>
                    <a:t>   </a:t>
                  </a:r>
                  <a:r>
                    <a:rPr lang="en-US" sz="1200" b="1" i="1" dirty="0">
                      <a:solidFill>
                        <a:srgbClr val="FF0000"/>
                      </a:solidFill>
                      <a:ea typeface="ＭＳ Ｐゴシック" pitchFamily="34" charset="-128"/>
                    </a:rPr>
                    <a:t>Three Factor Eating Questionnaire-51 (TFE.Q 51</a:t>
                  </a:r>
                  <a:r>
                    <a:rPr lang="en-US" sz="1200" b="1" i="1" dirty="0">
                      <a:solidFill>
                        <a:srgbClr val="0000FF"/>
                      </a:solidFill>
                      <a:ea typeface="ＭＳ Ｐゴシック" pitchFamily="34" charset="-128"/>
                    </a:rPr>
                    <a:t>): </a:t>
                  </a:r>
                  <a:r>
                    <a:rPr lang="en-US" sz="1200" dirty="0">
                      <a:solidFill>
                        <a:srgbClr val="0000FF"/>
                      </a:solidFill>
                      <a:ea typeface="ＭＳ Ｐゴシック" pitchFamily="34" charset="-128"/>
                    </a:rPr>
                    <a:t>assess the cognitive aspects (51 item) of control and lack of control on nutrition, and susceptibility to hunger (</a:t>
                  </a:r>
                  <a:r>
                    <a:rPr lang="en-US" sz="1200" dirty="0" err="1">
                      <a:solidFill>
                        <a:srgbClr val="0000FF"/>
                      </a:solidFill>
                      <a:ea typeface="ＭＳ Ｐゴシック" pitchFamily="34" charset="-128"/>
                    </a:rPr>
                    <a:t>Messik</a:t>
                  </a:r>
                  <a:r>
                    <a:rPr lang="en-US" sz="1200" dirty="0">
                      <a:solidFill>
                        <a:srgbClr val="0000FF"/>
                      </a:solidFill>
                      <a:ea typeface="ＭＳ Ｐゴシック" pitchFamily="34" charset="-128"/>
                    </a:rPr>
                    <a:t> &amp; </a:t>
                  </a:r>
                  <a:r>
                    <a:rPr lang="en-US" sz="1200" dirty="0" err="1">
                      <a:solidFill>
                        <a:srgbClr val="0000FF"/>
                      </a:solidFill>
                      <a:ea typeface="ＭＳ Ｐゴシック" pitchFamily="34" charset="-128"/>
                    </a:rPr>
                    <a:t>Stunkard</a:t>
                  </a:r>
                  <a:r>
                    <a:rPr lang="en-US" sz="1200" dirty="0">
                      <a:solidFill>
                        <a:srgbClr val="0000FF"/>
                      </a:solidFill>
                      <a:ea typeface="ＭＳ Ｐゴシック" pitchFamily="34" charset="-128"/>
                    </a:rPr>
                    <a:t>, 1985); </a:t>
                  </a:r>
                </a:p>
                <a:p>
                  <a:pPr algn="just" eaLnBrk="1" fontAlgn="base" hangingPunct="1">
                    <a:spcBef>
                      <a:spcPct val="0"/>
                    </a:spcBef>
                    <a:spcAft>
                      <a:spcPct val="0"/>
                    </a:spcAft>
                    <a:defRPr/>
                  </a:pPr>
                  <a:r>
                    <a:rPr lang="it-IT" sz="1200" dirty="0">
                      <a:solidFill>
                        <a:srgbClr val="0000FF"/>
                      </a:solidFill>
                      <a:ea typeface="ＭＳ Ｐゴシック" pitchFamily="34" charset="-128"/>
                    </a:rPr>
                    <a:t>   </a:t>
                  </a:r>
                  <a:r>
                    <a:rPr lang="en-US" sz="1200" b="1" i="1" dirty="0">
                      <a:solidFill>
                        <a:srgbClr val="FF0000"/>
                      </a:solidFill>
                      <a:ea typeface="ＭＳ Ｐゴシック" pitchFamily="34" charset="-128"/>
                    </a:rPr>
                    <a:t>Acceptance and Action Questionnaire II (AAQ-2): </a:t>
                  </a:r>
                  <a:r>
                    <a:rPr lang="en-US" sz="1200" dirty="0">
                      <a:solidFill>
                        <a:srgbClr val="0000FF"/>
                      </a:solidFill>
                      <a:ea typeface="ＭＳ Ｐゴシック" pitchFamily="34" charset="-128"/>
                    </a:rPr>
                    <a:t>investigate the construct of psychological flexibility (9 items) measuring avoidance of emotions and the degree of acceptance of own inner experience (Hayes et al, 2004);</a:t>
                  </a:r>
                  <a:endParaRPr lang="it-IT" sz="1200" dirty="0">
                    <a:solidFill>
                      <a:srgbClr val="0000FF"/>
                    </a:solidFill>
                    <a:ea typeface="ＭＳ Ｐゴシック" pitchFamily="34" charset="-128"/>
                  </a:endParaRPr>
                </a:p>
                <a:p>
                  <a:pPr algn="just" eaLnBrk="1" fontAlgn="base" hangingPunct="1">
                    <a:spcBef>
                      <a:spcPct val="0"/>
                    </a:spcBef>
                    <a:spcAft>
                      <a:spcPct val="0"/>
                    </a:spcAft>
                    <a:defRPr/>
                  </a:pPr>
                  <a:r>
                    <a:rPr lang="it-IT" sz="1200" b="1" i="1" dirty="0">
                      <a:solidFill>
                        <a:srgbClr val="0000FF"/>
                      </a:solidFill>
                      <a:ea typeface="ＭＳ Ｐゴシック" pitchFamily="34" charset="-128"/>
                    </a:rPr>
                    <a:t>  </a:t>
                  </a:r>
                  <a:r>
                    <a:rPr lang="it-IT" sz="1200" b="1" i="1" dirty="0">
                      <a:solidFill>
                        <a:srgbClr val="FF0000"/>
                      </a:solidFill>
                      <a:ea typeface="ＭＳ Ｐゴシック" pitchFamily="34" charset="-128"/>
                    </a:rPr>
                    <a:t> </a:t>
                  </a:r>
                  <a:r>
                    <a:rPr lang="it-IT" sz="1200" b="1" i="1" dirty="0" err="1">
                      <a:solidFill>
                        <a:srgbClr val="FF0000"/>
                      </a:solidFill>
                      <a:ea typeface="ＭＳ Ｐゴシック" pitchFamily="34" charset="-128"/>
                    </a:rPr>
                    <a:t>Bull's-eye</a:t>
                  </a:r>
                  <a:r>
                    <a:rPr lang="it-IT" sz="1200" b="1" i="1" dirty="0">
                      <a:solidFill>
                        <a:srgbClr val="0000FF"/>
                      </a:solidFill>
                      <a:ea typeface="ＭＳ Ｐゴシック" pitchFamily="34" charset="-128"/>
                    </a:rPr>
                    <a:t>: </a:t>
                  </a:r>
                  <a:r>
                    <a:rPr lang="en-US" sz="1200" dirty="0">
                      <a:solidFill>
                        <a:srgbClr val="0000FF"/>
                      </a:solidFill>
                      <a:ea typeface="ＭＳ Ｐゴシック" pitchFamily="34" charset="-128"/>
                    </a:rPr>
                    <a:t>investigate the subject's ability to recognize the values in four area (Work/study, Leisure, Personal Growth/Health, Relationships). The values assume the role of positive reinforcement that favor the maintenance involved in the short and long term behavior of the functional (effective) for the person </a:t>
                  </a:r>
                  <a:r>
                    <a:rPr lang="de-DE" sz="1200" dirty="0">
                      <a:solidFill>
                        <a:srgbClr val="0000FF"/>
                      </a:solidFill>
                      <a:ea typeface="ＭＳ Ｐゴシック" pitchFamily="34" charset="-128"/>
                    </a:rPr>
                    <a:t>(Dahl &amp; </a:t>
                  </a:r>
                  <a:r>
                    <a:rPr lang="de-DE" sz="1200" dirty="0" err="1">
                      <a:solidFill>
                        <a:srgbClr val="0000FF"/>
                      </a:solidFill>
                      <a:ea typeface="ＭＳ Ｐゴシック" pitchFamily="34" charset="-128"/>
                    </a:rPr>
                    <a:t>Lungreen</a:t>
                  </a:r>
                  <a:r>
                    <a:rPr lang="de-DE" sz="1200" dirty="0">
                      <a:solidFill>
                        <a:srgbClr val="0000FF"/>
                      </a:solidFill>
                      <a:ea typeface="ＭＳ Ｐゴシック" pitchFamily="34" charset="-128"/>
                    </a:rPr>
                    <a:t>, 2005). </a:t>
                  </a:r>
                  <a:endParaRPr lang="it-IT" sz="1200" dirty="0">
                    <a:solidFill>
                      <a:srgbClr val="0000FF"/>
                    </a:solidFill>
                    <a:ea typeface="ＭＳ Ｐゴシック" pitchFamily="34" charset="-128"/>
                  </a:endParaRPr>
                </a:p>
                <a:p>
                  <a:pPr algn="just" eaLnBrk="1" fontAlgn="base" hangingPunct="1">
                    <a:spcBef>
                      <a:spcPct val="0"/>
                    </a:spcBef>
                    <a:spcAft>
                      <a:spcPct val="0"/>
                    </a:spcAft>
                    <a:defRPr/>
                  </a:pPr>
                  <a:r>
                    <a:rPr lang="en-US" sz="1200" b="1" i="1" dirty="0">
                      <a:solidFill>
                        <a:srgbClr val="0000FF"/>
                      </a:solidFill>
                      <a:ea typeface="ＭＳ Ｐゴシック" pitchFamily="34" charset="-128"/>
                    </a:rPr>
                    <a:t>    </a:t>
                  </a:r>
                  <a:r>
                    <a:rPr lang="en-US" sz="1200" b="1" i="1" dirty="0">
                      <a:solidFill>
                        <a:srgbClr val="FF0000"/>
                      </a:solidFill>
                      <a:ea typeface="ＭＳ Ｐゴシック" pitchFamily="34" charset="-128"/>
                    </a:rPr>
                    <a:t>Rotterdam Symptom Checklist (RSCL): </a:t>
                  </a:r>
                  <a:r>
                    <a:rPr lang="en-US" sz="1200" dirty="0" err="1">
                      <a:solidFill>
                        <a:srgbClr val="0000FF"/>
                      </a:solidFill>
                      <a:ea typeface="ＭＳ Ｐゴシック" pitchFamily="34" charset="-128"/>
                    </a:rPr>
                    <a:t>meseaure</a:t>
                  </a:r>
                  <a:r>
                    <a:rPr lang="en-US" sz="1200" dirty="0">
                      <a:solidFill>
                        <a:srgbClr val="0000FF"/>
                      </a:solidFill>
                      <a:ea typeface="ＭＳ Ｐゴシック" pitchFamily="34" charset="-128"/>
                    </a:rPr>
                    <a:t> (38 item), physical and psychological symptoms, function in daily activities and quality of life (de </a:t>
                  </a:r>
                  <a:r>
                    <a:rPr lang="en-US" sz="1200" dirty="0" err="1">
                      <a:solidFill>
                        <a:srgbClr val="0000FF"/>
                      </a:solidFill>
                      <a:ea typeface="ＭＳ Ｐゴシック" pitchFamily="34" charset="-128"/>
                    </a:rPr>
                    <a:t>Haes</a:t>
                  </a:r>
                  <a:r>
                    <a:rPr lang="en-US" sz="1200" dirty="0">
                      <a:solidFill>
                        <a:srgbClr val="0000FF"/>
                      </a:solidFill>
                      <a:ea typeface="ＭＳ Ｐゴシック" pitchFamily="34" charset="-128"/>
                    </a:rPr>
                    <a:t> et al., 1990, </a:t>
                  </a:r>
                  <a:r>
                    <a:rPr lang="en-US" sz="1200" dirty="0" err="1">
                      <a:solidFill>
                        <a:srgbClr val="0000FF"/>
                      </a:solidFill>
                      <a:ea typeface="ＭＳ Ｐゴシック" pitchFamily="34" charset="-128"/>
                    </a:rPr>
                    <a:t>Paci</a:t>
                  </a:r>
                  <a:r>
                    <a:rPr lang="en-US" sz="1200" dirty="0">
                      <a:solidFill>
                        <a:srgbClr val="0000FF"/>
                      </a:solidFill>
                      <a:ea typeface="ＭＳ Ｐゴシック" pitchFamily="34" charset="-128"/>
                    </a:rPr>
                    <a:t> et al, 1999).</a:t>
                  </a:r>
                  <a:endParaRPr lang="it-IT" sz="1200" dirty="0">
                    <a:solidFill>
                      <a:srgbClr val="0000FF"/>
                    </a:solidFill>
                    <a:ea typeface="ＭＳ Ｐゴシック" pitchFamily="34" charset="-128"/>
                  </a:endParaRPr>
                </a:p>
                <a:p>
                  <a:pPr eaLnBrk="1" fontAlgn="base" hangingPunct="1">
                    <a:spcBef>
                      <a:spcPct val="0"/>
                    </a:spcBef>
                    <a:spcAft>
                      <a:spcPct val="0"/>
                    </a:spcAft>
                    <a:defRPr/>
                  </a:pPr>
                  <a:r>
                    <a:rPr lang="it-IT" sz="1200" dirty="0">
                      <a:solidFill>
                        <a:srgbClr val="0000FF"/>
                      </a:solidFill>
                      <a:ea typeface="ＭＳ Ｐゴシック" pitchFamily="34" charset="-128"/>
                    </a:rPr>
                    <a:t>    </a:t>
                  </a:r>
                  <a:r>
                    <a:rPr lang="en-US" sz="1200" b="1" i="1" dirty="0">
                      <a:solidFill>
                        <a:srgbClr val="FF0000"/>
                      </a:solidFill>
                      <a:ea typeface="ＭＳ Ｐゴシック" pitchFamily="34" charset="-128"/>
                    </a:rPr>
                    <a:t>Psychological Well Being Questionnaire (</a:t>
                  </a:r>
                  <a:r>
                    <a:rPr lang="it-IT" sz="1200" b="1" i="1" dirty="0">
                      <a:solidFill>
                        <a:srgbClr val="FF0000"/>
                      </a:solidFill>
                      <a:ea typeface="ＭＳ Ｐゴシック" pitchFamily="34" charset="-128"/>
                    </a:rPr>
                    <a:t>PWBQ</a:t>
                  </a:r>
                  <a:r>
                    <a:rPr lang="en-US" sz="1200" b="1" i="1" dirty="0">
                      <a:solidFill>
                        <a:srgbClr val="FF0000"/>
                      </a:solidFill>
                      <a:ea typeface="ＭＳ Ｐゴシック" pitchFamily="34" charset="-128"/>
                    </a:rPr>
                    <a:t>):  </a:t>
                  </a:r>
                  <a:r>
                    <a:rPr lang="en-US" sz="1200" dirty="0">
                      <a:solidFill>
                        <a:srgbClr val="0000FF"/>
                      </a:solidFill>
                      <a:ea typeface="ＭＳ Ｐゴシック" pitchFamily="34" charset="-128"/>
                    </a:rPr>
                    <a:t>measure</a:t>
                  </a:r>
                  <a:r>
                    <a:rPr lang="en-US" sz="1200" b="1" i="1" dirty="0">
                      <a:solidFill>
                        <a:srgbClr val="0000FF"/>
                      </a:solidFill>
                      <a:ea typeface="ＭＳ Ｐゴシック" pitchFamily="34" charset="-128"/>
                    </a:rPr>
                    <a:t> </a:t>
                  </a:r>
                  <a:r>
                    <a:rPr lang="en-US" sz="1200" dirty="0">
                      <a:solidFill>
                        <a:srgbClr val="0000FF"/>
                      </a:solidFill>
                      <a:ea typeface="ＭＳ Ｐゴシック" pitchFamily="34" charset="-128"/>
                    </a:rPr>
                    <a:t>(18 items) autonomy, control environment, personal growth, positive relations with others, purpose in life, self-acceptance (</a:t>
                  </a:r>
                  <a:r>
                    <a:rPr lang="en-US" sz="1200" dirty="0" err="1">
                      <a:solidFill>
                        <a:srgbClr val="0000FF"/>
                      </a:solidFill>
                      <a:ea typeface="ＭＳ Ｐゴシック" pitchFamily="34" charset="-128"/>
                    </a:rPr>
                    <a:t>Ryff</a:t>
                  </a:r>
                  <a:r>
                    <a:rPr lang="en-US" sz="1200" dirty="0">
                      <a:solidFill>
                        <a:srgbClr val="0000FF"/>
                      </a:solidFill>
                      <a:ea typeface="ＭＳ Ｐゴシック" pitchFamily="34" charset="-128"/>
                    </a:rPr>
                    <a:t>, 1989); </a:t>
                  </a:r>
                  <a:endParaRPr lang="it-IT" sz="1200" dirty="0">
                    <a:solidFill>
                      <a:srgbClr val="0000FF"/>
                    </a:solidFill>
                    <a:ea typeface="ＭＳ Ｐゴシック" pitchFamily="34" charset="-128"/>
                  </a:endParaRPr>
                </a:p>
                <a:p>
                  <a:pPr eaLnBrk="1" fontAlgn="base" hangingPunct="1">
                    <a:spcBef>
                      <a:spcPct val="0"/>
                    </a:spcBef>
                    <a:spcAft>
                      <a:spcPct val="0"/>
                    </a:spcAft>
                    <a:defRPr/>
                  </a:pPr>
                  <a:r>
                    <a:rPr lang="it-IT" sz="1200" b="1" i="1" dirty="0" err="1">
                      <a:solidFill>
                        <a:srgbClr val="FF0000"/>
                      </a:solidFill>
                      <a:ea typeface="ＭＳ Ｐゴシック" pitchFamily="34" charset="-128"/>
                    </a:rPr>
                    <a:t>Food</a:t>
                  </a:r>
                  <a:r>
                    <a:rPr lang="it-IT" sz="1200" b="1" i="1" dirty="0">
                      <a:solidFill>
                        <a:srgbClr val="FF0000"/>
                      </a:solidFill>
                      <a:ea typeface="ＭＳ Ｐゴシック" pitchFamily="34" charset="-128"/>
                    </a:rPr>
                    <a:t> </a:t>
                  </a:r>
                  <a:r>
                    <a:rPr lang="it-IT" sz="1200" b="1" i="1" dirty="0" err="1">
                      <a:solidFill>
                        <a:srgbClr val="FF0000"/>
                      </a:solidFill>
                      <a:ea typeface="ＭＳ Ｐゴシック" pitchFamily="34" charset="-128"/>
                    </a:rPr>
                    <a:t>Diary</a:t>
                  </a:r>
                  <a:endParaRPr lang="it-IT" sz="1200" b="1" i="1" dirty="0">
                    <a:solidFill>
                      <a:srgbClr val="FF0000"/>
                    </a:solidFill>
                    <a:ea typeface="ＭＳ Ｐゴシック" pitchFamily="34" charset="-128"/>
                  </a:endParaRPr>
                </a:p>
                <a:p>
                  <a:pPr eaLnBrk="1" fontAlgn="base" hangingPunct="1">
                    <a:spcBef>
                      <a:spcPct val="0"/>
                    </a:spcBef>
                    <a:spcAft>
                      <a:spcPct val="0"/>
                    </a:spcAft>
                    <a:defRPr/>
                  </a:pPr>
                  <a:r>
                    <a:rPr lang="it-IT" sz="1200" b="1" i="1" dirty="0" err="1">
                      <a:solidFill>
                        <a:srgbClr val="FF0000"/>
                      </a:solidFill>
                      <a:ea typeface="ＭＳ Ｐゴシック" pitchFamily="34" charset="-128"/>
                    </a:rPr>
                    <a:t>Diary</a:t>
                  </a:r>
                  <a:r>
                    <a:rPr lang="it-IT" sz="1200" b="1" i="1" dirty="0">
                      <a:solidFill>
                        <a:srgbClr val="FF0000"/>
                      </a:solidFill>
                      <a:ea typeface="ＭＳ Ｐゴシック" pitchFamily="34" charset="-128"/>
                    </a:rPr>
                    <a:t> of </a:t>
                  </a:r>
                  <a:r>
                    <a:rPr lang="it-IT" sz="1200" b="1" i="1" dirty="0" err="1">
                      <a:solidFill>
                        <a:srgbClr val="FF0000"/>
                      </a:solidFill>
                      <a:ea typeface="ＭＳ Ｐゴシック" pitchFamily="34" charset="-128"/>
                    </a:rPr>
                    <a:t>Physical</a:t>
                  </a:r>
                  <a:r>
                    <a:rPr lang="it-IT" sz="1200" b="1" i="1" dirty="0">
                      <a:solidFill>
                        <a:srgbClr val="FF0000"/>
                      </a:solidFill>
                      <a:ea typeface="ＭＳ Ｐゴシック" pitchFamily="34" charset="-128"/>
                    </a:rPr>
                    <a:t> Activity</a:t>
                  </a:r>
                </a:p>
                <a:p>
                  <a:pPr eaLnBrk="1" fontAlgn="base" hangingPunct="1">
                    <a:spcBef>
                      <a:spcPct val="0"/>
                    </a:spcBef>
                    <a:spcAft>
                      <a:spcPct val="0"/>
                    </a:spcAft>
                    <a:defRPr/>
                  </a:pPr>
                  <a:r>
                    <a:rPr lang="it-IT" sz="1200" b="1" i="1" dirty="0" err="1">
                      <a:solidFill>
                        <a:srgbClr val="FF0000"/>
                      </a:solidFill>
                      <a:ea typeface="ＭＳ Ｐゴシック" pitchFamily="34" charset="-128"/>
                    </a:rPr>
                    <a:t>Satisfaction</a:t>
                  </a:r>
                  <a:r>
                    <a:rPr lang="it-IT" sz="1200" b="1" i="1" dirty="0">
                      <a:solidFill>
                        <a:srgbClr val="FF0000"/>
                      </a:solidFill>
                      <a:ea typeface="ＭＳ Ｐゴシック" pitchFamily="34" charset="-128"/>
                    </a:rPr>
                    <a:t> with the </a:t>
                  </a:r>
                  <a:r>
                    <a:rPr lang="it-IT" sz="1200" b="1" i="1" dirty="0" err="1">
                      <a:solidFill>
                        <a:srgbClr val="FF0000"/>
                      </a:solidFill>
                      <a:ea typeface="ＭＳ Ｐゴシック" pitchFamily="34" charset="-128"/>
                    </a:rPr>
                    <a:t>encounter</a:t>
                  </a:r>
                  <a:r>
                    <a:rPr lang="it-IT" sz="1200" b="1" i="1" dirty="0">
                      <a:solidFill>
                        <a:srgbClr val="FF0000"/>
                      </a:solidFill>
                      <a:ea typeface="ＭＳ Ｐゴシック" pitchFamily="34" charset="-128"/>
                    </a:rPr>
                    <a:t> </a:t>
                  </a:r>
                  <a:r>
                    <a:rPr lang="it-IT" sz="1200" dirty="0" smtClean="0">
                      <a:solidFill>
                        <a:srgbClr val="0000FF"/>
                      </a:solidFill>
                      <a:ea typeface="ＭＳ Ｐゴシック" pitchFamily="34" charset="-128"/>
                    </a:rPr>
                    <a:t>(</a:t>
                  </a:r>
                  <a:r>
                    <a:rPr lang="it-IT" sz="1200" dirty="0" err="1" smtClean="0">
                      <a:solidFill>
                        <a:srgbClr val="0000FF"/>
                      </a:solidFill>
                      <a:ea typeface="ＭＳ Ｐゴシック" pitchFamily="34" charset="-128"/>
                    </a:rPr>
                    <a:t>Likert</a:t>
                  </a:r>
                  <a:r>
                    <a:rPr lang="it-IT" sz="1200" dirty="0" smtClean="0">
                      <a:solidFill>
                        <a:srgbClr val="0000FF"/>
                      </a:solidFill>
                      <a:ea typeface="ＭＳ Ｐゴシック" pitchFamily="34" charset="-128"/>
                    </a:rPr>
                    <a:t> </a:t>
                  </a:r>
                  <a:r>
                    <a:rPr lang="it-IT" sz="1200" dirty="0">
                      <a:solidFill>
                        <a:srgbClr val="0000FF"/>
                      </a:solidFill>
                      <a:ea typeface="ＭＳ Ｐゴシック" pitchFamily="34" charset="-128"/>
                    </a:rPr>
                    <a:t>scale)</a:t>
                  </a:r>
                </a:p>
              </p:txBody>
            </p:sp>
            <p:sp>
              <p:nvSpPr>
                <p:cNvPr id="19" name="Text Box 77"/>
                <p:cNvSpPr txBox="1">
                  <a:spLocks noChangeArrowheads="1"/>
                </p:cNvSpPr>
                <p:nvPr/>
              </p:nvSpPr>
              <p:spPr bwMode="auto">
                <a:xfrm>
                  <a:off x="5442100" y="4845106"/>
                  <a:ext cx="2950254" cy="1480417"/>
                </a:xfrm>
                <a:prstGeom prst="rect">
                  <a:avLst/>
                </a:prstGeom>
                <a:grpFill/>
                <a:ln w="9525">
                  <a:solidFill>
                    <a:schemeClr val="tx1"/>
                  </a:solidFill>
                  <a:miter lim="800000"/>
                  <a:headEnd/>
                  <a:tailEnd/>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defRPr/>
                  </a:pPr>
                  <a:r>
                    <a:rPr lang="it-IT" sz="1400" b="1" dirty="0" err="1">
                      <a:solidFill>
                        <a:srgbClr val="C00000"/>
                      </a:solidFill>
                      <a:effectLst>
                        <a:outerShdw blurRad="38100" dist="38100" dir="2700000" algn="tl">
                          <a:srgbClr val="000000">
                            <a:alpha val="43137"/>
                          </a:srgbClr>
                        </a:outerShdw>
                      </a:effectLst>
                      <a:ea typeface="ＭＳ Ｐゴシック" pitchFamily="34" charset="-128"/>
                    </a:rPr>
                    <a:t>Process</a:t>
                  </a:r>
                  <a:r>
                    <a:rPr lang="it-IT" sz="1400" b="1" dirty="0">
                      <a:solidFill>
                        <a:srgbClr val="C00000"/>
                      </a:solidFill>
                      <a:effectLst>
                        <a:outerShdw blurRad="38100" dist="38100" dir="2700000" algn="tl">
                          <a:srgbClr val="000000">
                            <a:alpha val="43137"/>
                          </a:srgbClr>
                        </a:outerShdw>
                      </a:effectLst>
                      <a:ea typeface="ＭＳ Ｐゴシック" pitchFamily="34" charset="-128"/>
                    </a:rPr>
                    <a:t> </a:t>
                  </a:r>
                  <a:r>
                    <a:rPr lang="it-IT" sz="1400" b="1" dirty="0" err="1">
                      <a:solidFill>
                        <a:srgbClr val="C00000"/>
                      </a:solidFill>
                      <a:effectLst>
                        <a:outerShdw blurRad="38100" dist="38100" dir="2700000" algn="tl">
                          <a:srgbClr val="000000">
                            <a:alpha val="43137"/>
                          </a:srgbClr>
                        </a:outerShdw>
                      </a:effectLst>
                      <a:ea typeface="ＭＳ Ｐゴシック" pitchFamily="34" charset="-128"/>
                    </a:rPr>
                    <a:t>mesures</a:t>
                  </a:r>
                  <a:endParaRPr lang="it-IT" sz="1400" b="1" dirty="0">
                    <a:solidFill>
                      <a:srgbClr val="C00000"/>
                    </a:solidFill>
                    <a:effectLst>
                      <a:outerShdw blurRad="38100" dist="38100" dir="2700000" algn="tl">
                        <a:srgbClr val="000000">
                          <a:alpha val="43137"/>
                        </a:srgbClr>
                      </a:outerShdw>
                    </a:effectLst>
                    <a:ea typeface="ＭＳ Ｐゴシック" pitchFamily="34" charset="-128"/>
                  </a:endParaRPr>
                </a:p>
                <a:p>
                  <a:pPr algn="ctr" eaLnBrk="1" fontAlgn="base" hangingPunct="1">
                    <a:spcBef>
                      <a:spcPct val="0"/>
                    </a:spcBef>
                    <a:spcAft>
                      <a:spcPct val="0"/>
                    </a:spcAft>
                    <a:defRPr/>
                  </a:pPr>
                  <a:endParaRPr lang="it-IT" sz="800" dirty="0">
                    <a:solidFill>
                      <a:srgbClr val="0000FF"/>
                    </a:solidFill>
                    <a:ea typeface="ＭＳ Ｐゴシック" pitchFamily="34" charset="-128"/>
                  </a:endParaRPr>
                </a:p>
                <a:p>
                  <a:pPr algn="ctr" eaLnBrk="1" fontAlgn="base" hangingPunct="1">
                    <a:spcBef>
                      <a:spcPct val="0"/>
                    </a:spcBef>
                    <a:spcAft>
                      <a:spcPct val="0"/>
                    </a:spcAft>
                    <a:defRPr/>
                  </a:pPr>
                  <a:r>
                    <a:rPr lang="it-IT" sz="1400" b="1" dirty="0" err="1" smtClean="0">
                      <a:solidFill>
                        <a:srgbClr val="0000FF"/>
                      </a:solidFill>
                      <a:ea typeface="ＭＳ Ｐゴシック" pitchFamily="34" charset="-128"/>
                    </a:rPr>
                    <a:t>Four</a:t>
                  </a:r>
                  <a:r>
                    <a:rPr lang="it-IT" sz="1400" b="1" dirty="0" smtClean="0">
                      <a:solidFill>
                        <a:srgbClr val="0000FF"/>
                      </a:solidFill>
                      <a:ea typeface="ＭＳ Ｐゴシック" pitchFamily="34" charset="-128"/>
                    </a:rPr>
                    <a:t> </a:t>
                  </a:r>
                  <a:r>
                    <a:rPr lang="it-IT" sz="1400" b="1" dirty="0" err="1" smtClean="0">
                      <a:solidFill>
                        <a:srgbClr val="0000FF"/>
                      </a:solidFill>
                      <a:ea typeface="ＭＳ Ｐゴシック" pitchFamily="34" charset="-128"/>
                    </a:rPr>
                    <a:t>monthly</a:t>
                  </a:r>
                  <a:r>
                    <a:rPr lang="it-IT" sz="1400" b="1" dirty="0" smtClean="0">
                      <a:solidFill>
                        <a:srgbClr val="0000FF"/>
                      </a:solidFill>
                      <a:ea typeface="ＭＳ Ｐゴシック" pitchFamily="34" charset="-128"/>
                    </a:rPr>
                    <a:t> </a:t>
                  </a:r>
                  <a:r>
                    <a:rPr lang="it-IT" sz="1400" b="1" dirty="0" err="1">
                      <a:solidFill>
                        <a:srgbClr val="0000FF"/>
                      </a:solidFill>
                      <a:ea typeface="ＭＳ Ｐゴシック" pitchFamily="34" charset="-128"/>
                    </a:rPr>
                    <a:t>encounters</a:t>
                  </a:r>
                  <a:endParaRPr lang="it-IT" sz="1400" b="1" dirty="0">
                    <a:solidFill>
                      <a:srgbClr val="0000FF"/>
                    </a:solidFill>
                    <a:ea typeface="ＭＳ Ｐゴシック" pitchFamily="34" charset="-128"/>
                  </a:endParaRPr>
                </a:p>
                <a:p>
                  <a:pPr algn="ctr" eaLnBrk="1" fontAlgn="base" hangingPunct="1">
                    <a:spcBef>
                      <a:spcPct val="0"/>
                    </a:spcBef>
                    <a:spcAft>
                      <a:spcPct val="0"/>
                    </a:spcAft>
                    <a:defRPr/>
                  </a:pPr>
                  <a:endParaRPr lang="it-IT" sz="600" dirty="0">
                    <a:solidFill>
                      <a:srgbClr val="0000FF"/>
                    </a:solidFill>
                    <a:ea typeface="ＭＳ Ｐゴシック" pitchFamily="34" charset="-128"/>
                  </a:endParaRPr>
                </a:p>
                <a:p>
                  <a:pPr algn="ctr" eaLnBrk="1" fontAlgn="base" hangingPunct="1">
                    <a:spcBef>
                      <a:spcPct val="0"/>
                    </a:spcBef>
                    <a:spcAft>
                      <a:spcPct val="0"/>
                    </a:spcAft>
                    <a:defRPr/>
                  </a:pPr>
                  <a:r>
                    <a:rPr lang="it-IT" sz="1400" dirty="0">
                      <a:solidFill>
                        <a:srgbClr val="0000FF"/>
                      </a:solidFill>
                      <a:ea typeface="ＭＳ Ｐゴシック" pitchFamily="34" charset="-128"/>
                    </a:rPr>
                    <a:t>And</a:t>
                  </a:r>
                </a:p>
                <a:p>
                  <a:pPr algn="ctr" eaLnBrk="1" fontAlgn="base" hangingPunct="1">
                    <a:spcBef>
                      <a:spcPct val="0"/>
                    </a:spcBef>
                    <a:spcAft>
                      <a:spcPct val="0"/>
                    </a:spcAft>
                    <a:defRPr/>
                  </a:pPr>
                  <a:endParaRPr lang="it-IT" sz="500" dirty="0">
                    <a:solidFill>
                      <a:srgbClr val="0000FF"/>
                    </a:solidFill>
                    <a:ea typeface="ＭＳ Ｐゴシック" pitchFamily="34" charset="-128"/>
                  </a:endParaRPr>
                </a:p>
                <a:p>
                  <a:pPr algn="ctr" eaLnBrk="1" fontAlgn="base" hangingPunct="1">
                    <a:spcBef>
                      <a:spcPct val="0"/>
                    </a:spcBef>
                    <a:spcAft>
                      <a:spcPct val="0"/>
                    </a:spcAft>
                    <a:defRPr/>
                  </a:pPr>
                  <a:r>
                    <a:rPr lang="en-US" sz="1400" b="1" dirty="0" smtClean="0">
                      <a:solidFill>
                        <a:srgbClr val="0000FF"/>
                      </a:solidFill>
                      <a:ea typeface="ＭＳ Ｐゴシック" pitchFamily="34" charset="-128"/>
                    </a:rPr>
                    <a:t>Two  Follow Up</a:t>
                  </a:r>
                  <a:endParaRPr lang="en-US" sz="1400" b="1" dirty="0">
                    <a:solidFill>
                      <a:srgbClr val="0000FF"/>
                    </a:solidFill>
                    <a:ea typeface="ＭＳ Ｐゴシック" pitchFamily="34" charset="-128"/>
                  </a:endParaRPr>
                </a:p>
                <a:p>
                  <a:pPr algn="ctr" eaLnBrk="1" fontAlgn="base" hangingPunct="1">
                    <a:spcBef>
                      <a:spcPct val="0"/>
                    </a:spcBef>
                    <a:spcAft>
                      <a:spcPct val="0"/>
                    </a:spcAft>
                    <a:defRPr/>
                  </a:pPr>
                  <a:r>
                    <a:rPr lang="en-US" sz="1400" b="1" dirty="0" smtClean="0">
                      <a:solidFill>
                        <a:srgbClr val="0000FF"/>
                      </a:solidFill>
                      <a:ea typeface="ＭＳ Ｐゴシック" pitchFamily="34" charset="-128"/>
                    </a:rPr>
                    <a:t>(at 3 and 6 </a:t>
                  </a:r>
                  <a:r>
                    <a:rPr lang="en-US" sz="1400" b="1" dirty="0" err="1" smtClean="0">
                      <a:solidFill>
                        <a:srgbClr val="0000FF"/>
                      </a:solidFill>
                      <a:ea typeface="ＭＳ Ｐゴシック" pitchFamily="34" charset="-128"/>
                    </a:rPr>
                    <a:t>mounth</a:t>
                  </a:r>
                  <a:r>
                    <a:rPr lang="en-US" sz="1400" b="1" smtClean="0">
                      <a:solidFill>
                        <a:srgbClr val="0000FF"/>
                      </a:solidFill>
                      <a:ea typeface="ＭＳ Ｐゴシック" pitchFamily="34" charset="-128"/>
                    </a:rPr>
                    <a:t>)</a:t>
                  </a:r>
                  <a:endParaRPr lang="it-IT" sz="1400" dirty="0">
                    <a:solidFill>
                      <a:srgbClr val="0000FF"/>
                    </a:solidFill>
                    <a:ea typeface="ＭＳ Ｐゴシック" pitchFamily="34" charset="-128"/>
                  </a:endParaRPr>
                </a:p>
              </p:txBody>
            </p:sp>
            <p:sp>
              <p:nvSpPr>
                <p:cNvPr id="20" name="Text Box 78"/>
                <p:cNvSpPr txBox="1">
                  <a:spLocks noChangeArrowheads="1"/>
                </p:cNvSpPr>
                <p:nvPr/>
              </p:nvSpPr>
              <p:spPr bwMode="auto">
                <a:xfrm>
                  <a:off x="-281296" y="5258769"/>
                  <a:ext cx="4543295" cy="1184308"/>
                </a:xfrm>
                <a:prstGeom prst="rect">
                  <a:avLst/>
                </a:prstGeom>
                <a:grpFill/>
                <a:ln w="9525">
                  <a:solidFill>
                    <a:schemeClr val="tx1"/>
                  </a:solidFill>
                  <a:miter lim="800000"/>
                  <a:headEnd/>
                  <a:tailEnd/>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138789" eaLnBrk="1" fontAlgn="base" hangingPunct="1">
                    <a:spcBef>
                      <a:spcPct val="0"/>
                    </a:spcBef>
                    <a:spcAft>
                      <a:spcPct val="0"/>
                    </a:spcAft>
                    <a:defRPr/>
                  </a:pPr>
                  <a:r>
                    <a:rPr lang="it-IT" sz="1400" b="1" i="1" dirty="0" err="1" smtClean="0">
                      <a:solidFill>
                        <a:srgbClr val="0000FF"/>
                      </a:solidFill>
                      <a:ea typeface="ＭＳ Ｐゴシック" pitchFamily="34" charset="-128"/>
                    </a:rPr>
                    <a:t>Patient</a:t>
                  </a:r>
                  <a:r>
                    <a:rPr lang="it-IT" sz="1400" b="1" i="1" dirty="0" smtClean="0">
                      <a:solidFill>
                        <a:srgbClr val="0000FF"/>
                      </a:solidFill>
                      <a:ea typeface="ＭＳ Ｐゴシック" pitchFamily="34" charset="-128"/>
                    </a:rPr>
                    <a:t>’ </a:t>
                  </a:r>
                  <a:r>
                    <a:rPr lang="it-IT" sz="1400" b="1" i="1" dirty="0" err="1" smtClean="0">
                      <a:solidFill>
                        <a:srgbClr val="0000FF"/>
                      </a:solidFill>
                      <a:ea typeface="ＭＳ Ｐゴシック" pitchFamily="34" charset="-128"/>
                    </a:rPr>
                    <a:t>reported</a:t>
                  </a:r>
                  <a:r>
                    <a:rPr lang="it-IT" sz="1400" b="1" i="1" dirty="0" smtClean="0">
                      <a:solidFill>
                        <a:srgbClr val="0000FF"/>
                      </a:solidFill>
                      <a:ea typeface="ＭＳ Ｐゴシック" pitchFamily="34" charset="-128"/>
                    </a:rPr>
                    <a:t> </a:t>
                  </a:r>
                  <a:r>
                    <a:rPr lang="it-IT" sz="1400" b="1" i="1" dirty="0" err="1">
                      <a:solidFill>
                        <a:srgbClr val="0000FF"/>
                      </a:solidFill>
                      <a:ea typeface="ＭＳ Ｐゴシック" pitchFamily="34" charset="-128"/>
                    </a:rPr>
                    <a:t>Weight</a:t>
                  </a:r>
                  <a:r>
                    <a:rPr lang="it-IT" sz="1400" b="1" i="1" dirty="0">
                      <a:solidFill>
                        <a:srgbClr val="0000FF"/>
                      </a:solidFill>
                      <a:ea typeface="ＭＳ Ｐゴシック" pitchFamily="34" charset="-128"/>
                    </a:rPr>
                    <a:t> </a:t>
                  </a:r>
                  <a:r>
                    <a:rPr lang="it-IT" sz="1400" b="1" i="1" dirty="0" smtClean="0">
                      <a:solidFill>
                        <a:srgbClr val="0000FF"/>
                      </a:solidFill>
                      <a:ea typeface="ＭＳ Ｐゴシック" pitchFamily="34" charset="-128"/>
                    </a:rPr>
                    <a:t> </a:t>
                  </a:r>
                  <a:endParaRPr lang="it-IT" sz="1400" b="1" i="1" dirty="0">
                    <a:solidFill>
                      <a:srgbClr val="0000FF"/>
                    </a:solidFill>
                    <a:ea typeface="ＭＳ Ｐゴシック" pitchFamily="34" charset="-128"/>
                  </a:endParaRPr>
                </a:p>
                <a:p>
                  <a:pPr marL="138789" eaLnBrk="1" fontAlgn="base" hangingPunct="1">
                    <a:spcBef>
                      <a:spcPct val="0"/>
                    </a:spcBef>
                    <a:spcAft>
                      <a:spcPct val="0"/>
                    </a:spcAft>
                    <a:defRPr/>
                  </a:pPr>
                  <a:r>
                    <a:rPr lang="it-IT" sz="1400" b="1" i="1" dirty="0" err="1">
                      <a:solidFill>
                        <a:srgbClr val="0000FF"/>
                      </a:solidFill>
                      <a:ea typeface="ＭＳ Ｐゴシック" pitchFamily="34" charset="-128"/>
                    </a:rPr>
                    <a:t>Food</a:t>
                  </a:r>
                  <a:r>
                    <a:rPr lang="it-IT" sz="1400" b="1" i="1" dirty="0">
                      <a:solidFill>
                        <a:srgbClr val="0000FF"/>
                      </a:solidFill>
                      <a:ea typeface="ＭＳ Ｐゴシック" pitchFamily="34" charset="-128"/>
                    </a:rPr>
                    <a:t> </a:t>
                  </a:r>
                  <a:r>
                    <a:rPr lang="it-IT" sz="1400" b="1" i="1" dirty="0" err="1">
                      <a:solidFill>
                        <a:srgbClr val="0000FF"/>
                      </a:solidFill>
                      <a:ea typeface="ＭＳ Ｐゴシック" pitchFamily="34" charset="-128"/>
                    </a:rPr>
                    <a:t>Diary</a:t>
                  </a:r>
                  <a:endParaRPr lang="it-IT" sz="1400" b="1" i="1" dirty="0">
                    <a:solidFill>
                      <a:srgbClr val="0000FF"/>
                    </a:solidFill>
                    <a:ea typeface="ＭＳ Ｐゴシック" pitchFamily="34" charset="-128"/>
                  </a:endParaRPr>
                </a:p>
                <a:p>
                  <a:pPr marL="138789" eaLnBrk="1" fontAlgn="base" hangingPunct="1">
                    <a:spcBef>
                      <a:spcPct val="0"/>
                    </a:spcBef>
                    <a:spcAft>
                      <a:spcPct val="0"/>
                    </a:spcAft>
                    <a:defRPr/>
                  </a:pPr>
                  <a:r>
                    <a:rPr lang="it-IT" sz="1400" b="1" i="1" dirty="0" err="1">
                      <a:solidFill>
                        <a:srgbClr val="0000FF"/>
                      </a:solidFill>
                      <a:ea typeface="ＭＳ Ｐゴシック" pitchFamily="34" charset="-128"/>
                    </a:rPr>
                    <a:t>Diary</a:t>
                  </a:r>
                  <a:r>
                    <a:rPr lang="it-IT" sz="1400" b="1" i="1" dirty="0">
                      <a:solidFill>
                        <a:srgbClr val="0000FF"/>
                      </a:solidFill>
                      <a:ea typeface="ＭＳ Ｐゴシック" pitchFamily="34" charset="-128"/>
                    </a:rPr>
                    <a:t> of </a:t>
                  </a:r>
                  <a:r>
                    <a:rPr lang="it-IT" sz="1400" b="1" i="1" dirty="0" err="1">
                      <a:solidFill>
                        <a:srgbClr val="0000FF"/>
                      </a:solidFill>
                      <a:ea typeface="ＭＳ Ｐゴシック" pitchFamily="34" charset="-128"/>
                    </a:rPr>
                    <a:t>Physical</a:t>
                  </a:r>
                  <a:r>
                    <a:rPr lang="it-IT" sz="1400" b="1" i="1" dirty="0">
                      <a:solidFill>
                        <a:srgbClr val="0000FF"/>
                      </a:solidFill>
                      <a:ea typeface="ＭＳ Ｐゴシック" pitchFamily="34" charset="-128"/>
                    </a:rPr>
                    <a:t> Activity</a:t>
                  </a:r>
                </a:p>
                <a:p>
                  <a:pPr marL="138789" eaLnBrk="1" fontAlgn="base" hangingPunct="1">
                    <a:spcBef>
                      <a:spcPct val="0"/>
                    </a:spcBef>
                    <a:spcAft>
                      <a:spcPct val="0"/>
                    </a:spcAft>
                    <a:defRPr/>
                  </a:pPr>
                  <a:r>
                    <a:rPr lang="it-IT" sz="1400" b="1" i="1" dirty="0" err="1">
                      <a:solidFill>
                        <a:srgbClr val="0000FF"/>
                      </a:solidFill>
                      <a:ea typeface="ＭＳ Ｐゴシック" pitchFamily="34" charset="-128"/>
                    </a:rPr>
                    <a:t>Satisfaction</a:t>
                  </a:r>
                  <a:r>
                    <a:rPr lang="it-IT" sz="1400" b="1" i="1" dirty="0">
                      <a:solidFill>
                        <a:srgbClr val="0000FF"/>
                      </a:solidFill>
                      <a:ea typeface="ＭＳ Ｐゴシック" pitchFamily="34" charset="-128"/>
                    </a:rPr>
                    <a:t> with the </a:t>
                  </a:r>
                  <a:r>
                    <a:rPr lang="it-IT" sz="1400" b="1" i="1" dirty="0" err="1">
                      <a:solidFill>
                        <a:srgbClr val="0000FF"/>
                      </a:solidFill>
                      <a:ea typeface="ＭＳ Ｐゴシック" pitchFamily="34" charset="-128"/>
                    </a:rPr>
                    <a:t>encounter</a:t>
                  </a:r>
                  <a:r>
                    <a:rPr lang="it-IT" sz="1400" b="1" i="1" dirty="0">
                      <a:solidFill>
                        <a:srgbClr val="0000FF"/>
                      </a:solidFill>
                      <a:ea typeface="ＭＳ Ｐゴシック" pitchFamily="34" charset="-128"/>
                    </a:rPr>
                    <a:t> </a:t>
                  </a:r>
                  <a:r>
                    <a:rPr lang="it-IT" sz="1400" b="1" i="1" dirty="0" smtClean="0">
                      <a:solidFill>
                        <a:srgbClr val="0000FF"/>
                      </a:solidFill>
                      <a:ea typeface="ＭＳ Ｐゴシック" pitchFamily="34" charset="-128"/>
                    </a:rPr>
                    <a:t> </a:t>
                  </a:r>
                  <a:endParaRPr lang="it-IT" sz="1400" b="1" i="1" dirty="0">
                    <a:solidFill>
                      <a:srgbClr val="0000FF"/>
                    </a:solidFill>
                    <a:ea typeface="ＭＳ Ｐゴシック" pitchFamily="34" charset="-128"/>
                  </a:endParaRPr>
                </a:p>
                <a:p>
                  <a:pPr marL="138789" eaLnBrk="1" fontAlgn="base" hangingPunct="1">
                    <a:spcBef>
                      <a:spcPct val="0"/>
                    </a:spcBef>
                    <a:spcAft>
                      <a:spcPct val="0"/>
                    </a:spcAft>
                    <a:defRPr/>
                  </a:pPr>
                  <a:r>
                    <a:rPr lang="it-IT" sz="1400" b="1" i="1" dirty="0" err="1">
                      <a:solidFill>
                        <a:srgbClr val="0000FF"/>
                      </a:solidFill>
                      <a:ea typeface="ＭＳ Ｐゴシック" pitchFamily="34" charset="-128"/>
                    </a:rPr>
                    <a:t>Bull's-eye</a:t>
                  </a:r>
                  <a:endParaRPr lang="it-IT" sz="1400" b="1" i="1" dirty="0">
                    <a:solidFill>
                      <a:srgbClr val="0000FF"/>
                    </a:solidFill>
                    <a:ea typeface="ＭＳ Ｐゴシック" pitchFamily="34" charset="-128"/>
                  </a:endParaRPr>
                </a:p>
              </p:txBody>
            </p:sp>
            <p:grpSp>
              <p:nvGrpSpPr>
                <p:cNvPr id="5" name="Gruppo 42"/>
                <p:cNvGrpSpPr>
                  <a:grpSpLocks/>
                </p:cNvGrpSpPr>
                <p:nvPr/>
              </p:nvGrpSpPr>
              <p:grpSpPr bwMode="auto">
                <a:xfrm>
                  <a:off x="4852050" y="81704"/>
                  <a:ext cx="4109764" cy="1331907"/>
                  <a:chOff x="4852050" y="81704"/>
                  <a:chExt cx="4109764" cy="1331907"/>
                </a:xfrm>
                <a:grpFill/>
              </p:grpSpPr>
              <p:grpSp>
                <p:nvGrpSpPr>
                  <p:cNvPr id="6" name="Gruppo 38"/>
                  <p:cNvGrpSpPr>
                    <a:grpSpLocks/>
                  </p:cNvGrpSpPr>
                  <p:nvPr/>
                </p:nvGrpSpPr>
                <p:grpSpPr bwMode="auto">
                  <a:xfrm>
                    <a:off x="4852050" y="81704"/>
                    <a:ext cx="4109764" cy="1331907"/>
                    <a:chOff x="4852050" y="81704"/>
                    <a:chExt cx="4109764" cy="1331907"/>
                  </a:xfrm>
                  <a:grpFill/>
                </p:grpSpPr>
                <p:grpSp>
                  <p:nvGrpSpPr>
                    <p:cNvPr id="7" name="Gruppo 37"/>
                    <p:cNvGrpSpPr>
                      <a:grpSpLocks/>
                    </p:cNvGrpSpPr>
                    <p:nvPr/>
                  </p:nvGrpSpPr>
                  <p:grpSpPr bwMode="auto">
                    <a:xfrm>
                      <a:off x="4852050" y="81704"/>
                      <a:ext cx="4109764" cy="1295473"/>
                      <a:chOff x="4852050" y="81704"/>
                      <a:chExt cx="4109764" cy="1295473"/>
                    </a:xfrm>
                    <a:grpFill/>
                  </p:grpSpPr>
                  <p:grpSp>
                    <p:nvGrpSpPr>
                      <p:cNvPr id="8" name="Gruppo 34"/>
                      <p:cNvGrpSpPr>
                        <a:grpSpLocks/>
                      </p:cNvGrpSpPr>
                      <p:nvPr/>
                    </p:nvGrpSpPr>
                    <p:grpSpPr bwMode="auto">
                      <a:xfrm>
                        <a:off x="4852050" y="81704"/>
                        <a:ext cx="3456383" cy="509504"/>
                        <a:chOff x="4852050" y="81704"/>
                        <a:chExt cx="3456383" cy="509504"/>
                      </a:xfrm>
                      <a:grpFill/>
                    </p:grpSpPr>
                    <p:sp>
                      <p:nvSpPr>
                        <p:cNvPr id="33" name="Text Box 7"/>
                        <p:cNvSpPr txBox="1">
                          <a:spLocks noChangeArrowheads="1"/>
                        </p:cNvSpPr>
                        <p:nvPr/>
                      </p:nvSpPr>
                      <p:spPr bwMode="auto">
                        <a:xfrm>
                          <a:off x="4852050" y="81704"/>
                          <a:ext cx="3456383" cy="383958"/>
                        </a:xfrm>
                        <a:prstGeom prst="rect">
                          <a:avLst/>
                        </a:prstGeom>
                        <a:solidFill>
                          <a:srgbClr val="FFFFFF"/>
                        </a:solidFill>
                        <a:ln w="9525">
                          <a:solidFill>
                            <a:schemeClr val="tx1"/>
                          </a:solidFill>
                          <a:miter lim="800000"/>
                          <a:headEnd/>
                          <a:tailEnd/>
                        </a:ln>
                      </p:spPr>
                      <p:txBody>
                        <a:bodyPr tIns="0" bIns="0"/>
                        <a:lstStyle>
                          <a:lvl1pPr defTabSz="574675" eaLnBrk="0" hangingPunct="0">
                            <a:defRPr sz="2400">
                              <a:solidFill>
                                <a:schemeClr val="tx1"/>
                              </a:solidFill>
                              <a:latin typeface="Times New Roman" pitchFamily="18" charset="0"/>
                            </a:defRPr>
                          </a:lvl1pPr>
                          <a:lvl2pPr marL="742950" indent="-285750" defTabSz="574675" eaLnBrk="0" hangingPunct="0">
                            <a:defRPr sz="2400">
                              <a:solidFill>
                                <a:schemeClr val="tx1"/>
                              </a:solidFill>
                              <a:latin typeface="Times New Roman" pitchFamily="18" charset="0"/>
                            </a:defRPr>
                          </a:lvl2pPr>
                          <a:lvl3pPr marL="1143000" indent="-228600" defTabSz="574675" eaLnBrk="0" hangingPunct="0">
                            <a:defRPr sz="2400">
                              <a:solidFill>
                                <a:schemeClr val="tx1"/>
                              </a:solidFill>
                              <a:latin typeface="Times New Roman" pitchFamily="18" charset="0"/>
                            </a:defRPr>
                          </a:lvl3pPr>
                          <a:lvl4pPr marL="1600200" indent="-228600" defTabSz="574675" eaLnBrk="0" hangingPunct="0">
                            <a:defRPr sz="2400">
                              <a:solidFill>
                                <a:schemeClr val="tx1"/>
                              </a:solidFill>
                              <a:latin typeface="Times New Roman" pitchFamily="18" charset="0"/>
                            </a:defRPr>
                          </a:lvl4pPr>
                          <a:lvl5pPr marL="2057400" indent="-228600" defTabSz="574675" eaLnBrk="0" hangingPunct="0">
                            <a:defRPr sz="2400">
                              <a:solidFill>
                                <a:schemeClr val="tx1"/>
                              </a:solidFill>
                              <a:latin typeface="Times New Roman" pitchFamily="18" charset="0"/>
                            </a:defRPr>
                          </a:lvl5pPr>
                          <a:lvl6pPr marL="2514600" indent="-228600" algn="ctr" defTabSz="574675" eaLnBrk="0" fontAlgn="base" hangingPunct="0">
                            <a:spcBef>
                              <a:spcPct val="0"/>
                            </a:spcBef>
                            <a:spcAft>
                              <a:spcPct val="0"/>
                            </a:spcAft>
                            <a:defRPr sz="2400">
                              <a:solidFill>
                                <a:schemeClr val="tx1"/>
                              </a:solidFill>
                              <a:latin typeface="Times New Roman" pitchFamily="18" charset="0"/>
                            </a:defRPr>
                          </a:lvl6pPr>
                          <a:lvl7pPr marL="2971800" indent="-228600" algn="ctr" defTabSz="574675" eaLnBrk="0" fontAlgn="base" hangingPunct="0">
                            <a:spcBef>
                              <a:spcPct val="0"/>
                            </a:spcBef>
                            <a:spcAft>
                              <a:spcPct val="0"/>
                            </a:spcAft>
                            <a:defRPr sz="2400">
                              <a:solidFill>
                                <a:schemeClr val="tx1"/>
                              </a:solidFill>
                              <a:latin typeface="Times New Roman" pitchFamily="18" charset="0"/>
                            </a:defRPr>
                          </a:lvl7pPr>
                          <a:lvl8pPr marL="3429000" indent="-228600" algn="ctr" defTabSz="574675" eaLnBrk="0" fontAlgn="base" hangingPunct="0">
                            <a:spcBef>
                              <a:spcPct val="0"/>
                            </a:spcBef>
                            <a:spcAft>
                              <a:spcPct val="0"/>
                            </a:spcAft>
                            <a:defRPr sz="2400">
                              <a:solidFill>
                                <a:schemeClr val="tx1"/>
                              </a:solidFill>
                              <a:latin typeface="Times New Roman" pitchFamily="18" charset="0"/>
                            </a:defRPr>
                          </a:lvl8pPr>
                          <a:lvl9pPr marL="3886200" indent="-228600" algn="ctr" defTabSz="574675"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defRPr/>
                          </a:pPr>
                          <a:r>
                            <a:rPr lang="it-IT" sz="1050" b="1" i="1" dirty="0" err="1" smtClean="0">
                              <a:solidFill>
                                <a:srgbClr val="0000FF"/>
                              </a:solidFill>
                              <a:ea typeface="ＭＳ Ｐゴシック" pitchFamily="34" charset="-128"/>
                            </a:rPr>
                            <a:t>Cancer</a:t>
                          </a:r>
                          <a:r>
                            <a:rPr lang="it-IT" sz="1050" b="1" i="1" dirty="0" smtClean="0">
                              <a:solidFill>
                                <a:srgbClr val="0000FF"/>
                              </a:solidFill>
                              <a:ea typeface="ＭＳ Ｐゴシック" pitchFamily="34" charset="-128"/>
                            </a:rPr>
                            <a:t> </a:t>
                          </a:r>
                          <a:r>
                            <a:rPr lang="it-IT" sz="1050" b="1" i="1" dirty="0" err="1">
                              <a:solidFill>
                                <a:srgbClr val="0000FF"/>
                              </a:solidFill>
                              <a:ea typeface="ＭＳ Ｐゴシック" pitchFamily="34" charset="-128"/>
                            </a:rPr>
                            <a:t>patients</a:t>
                          </a:r>
                          <a:r>
                            <a:rPr lang="it-IT" sz="1050" b="1" i="1" dirty="0">
                              <a:solidFill>
                                <a:srgbClr val="0000FF"/>
                              </a:solidFill>
                              <a:ea typeface="ＭＳ Ｐゴシック" pitchFamily="34" charset="-128"/>
                            </a:rPr>
                            <a:t>  </a:t>
                          </a:r>
                        </a:p>
                        <a:p>
                          <a:pPr algn="ctr" eaLnBrk="1" fontAlgn="base" hangingPunct="1">
                            <a:spcBef>
                              <a:spcPct val="0"/>
                            </a:spcBef>
                            <a:spcAft>
                              <a:spcPct val="0"/>
                            </a:spcAft>
                            <a:defRPr/>
                          </a:pPr>
                          <a:r>
                            <a:rPr lang="it-IT" sz="1050" b="1" i="1" dirty="0" err="1">
                              <a:solidFill>
                                <a:srgbClr val="0000FF"/>
                              </a:solidFill>
                              <a:ea typeface="ＭＳ Ｐゴシック" pitchFamily="34" charset="-128"/>
                            </a:rPr>
                            <a:t>Recruitment</a:t>
                          </a:r>
                          <a:r>
                            <a:rPr lang="it-IT" sz="1050" b="1" i="1" dirty="0">
                              <a:solidFill>
                                <a:srgbClr val="0000FF"/>
                              </a:solidFill>
                              <a:ea typeface="ＭＳ Ｐゴシック" pitchFamily="34" charset="-128"/>
                            </a:rPr>
                            <a:t>  in U.O.  </a:t>
                          </a:r>
                          <a:r>
                            <a:rPr lang="it-IT" sz="1050" b="1" i="1" dirty="0" smtClean="0">
                              <a:solidFill>
                                <a:srgbClr val="0000FF"/>
                              </a:solidFill>
                              <a:ea typeface="ＭＳ Ｐゴシック" pitchFamily="34" charset="-128"/>
                            </a:rPr>
                            <a:t>of </a:t>
                          </a:r>
                          <a:r>
                            <a:rPr lang="it-IT" sz="1050" b="1" i="1" dirty="0" err="1">
                              <a:solidFill>
                                <a:srgbClr val="0000FF"/>
                              </a:solidFill>
                              <a:ea typeface="ＭＳ Ｐゴシック" pitchFamily="34" charset="-128"/>
                            </a:rPr>
                            <a:t>Oncology</a:t>
                          </a:r>
                          <a:r>
                            <a:rPr lang="it-IT" sz="1050" b="1" i="1" dirty="0">
                              <a:solidFill>
                                <a:srgbClr val="0000FF"/>
                              </a:solidFill>
                              <a:ea typeface="ＭＳ Ｐゴシック" pitchFamily="34" charset="-128"/>
                            </a:rPr>
                            <a:t> </a:t>
                          </a:r>
                        </a:p>
                      </p:txBody>
                    </p:sp>
                    <p:sp>
                      <p:nvSpPr>
                        <p:cNvPr id="34" name="Line 8"/>
                        <p:cNvSpPr>
                          <a:spLocks noChangeShapeType="1"/>
                        </p:cNvSpPr>
                        <p:nvPr/>
                      </p:nvSpPr>
                      <p:spPr bwMode="auto">
                        <a:xfrm>
                          <a:off x="6622201" y="519194"/>
                          <a:ext cx="7636" cy="72014"/>
                        </a:xfrm>
                        <a:prstGeom prst="line">
                          <a:avLst/>
                        </a:prstGeom>
                        <a:grpFill/>
                        <a:ln w="9525">
                          <a:solidFill>
                            <a:schemeClr val="tx1"/>
                          </a:solidFill>
                          <a:round/>
                          <a:headEnd/>
                          <a:tailEnd type="triangle" w="med" len="med"/>
                        </a:ln>
                        <a:extLst/>
                      </p:spPr>
                      <p:txBody>
                        <a:bodyPr/>
                        <a:lstStyle/>
                        <a:p>
                          <a:pPr fontAlgn="base">
                            <a:spcBef>
                              <a:spcPct val="0"/>
                            </a:spcBef>
                            <a:spcAft>
                              <a:spcPct val="0"/>
                            </a:spcAft>
                            <a:defRPr/>
                          </a:pPr>
                          <a:endParaRPr lang="it-IT" sz="900">
                            <a:solidFill>
                              <a:srgbClr val="0000FF"/>
                            </a:solidFill>
                            <a:ea typeface="ＭＳ Ｐゴシック" pitchFamily="34" charset="-128"/>
                          </a:endParaRPr>
                        </a:p>
                      </p:txBody>
                    </p:sp>
                  </p:grpSp>
                  <p:grpSp>
                    <p:nvGrpSpPr>
                      <p:cNvPr id="9" name="Gruppo 36"/>
                      <p:cNvGrpSpPr>
                        <a:grpSpLocks/>
                      </p:cNvGrpSpPr>
                      <p:nvPr/>
                    </p:nvGrpSpPr>
                    <p:grpSpPr bwMode="auto">
                      <a:xfrm>
                        <a:off x="7380874" y="847344"/>
                        <a:ext cx="1580940" cy="529833"/>
                        <a:chOff x="7380874" y="847344"/>
                        <a:chExt cx="1580940" cy="529833"/>
                      </a:xfrm>
                      <a:grpFill/>
                    </p:grpSpPr>
                    <p:sp>
                      <p:nvSpPr>
                        <p:cNvPr id="31" name="Line 9"/>
                        <p:cNvSpPr>
                          <a:spLocks noChangeShapeType="1"/>
                        </p:cNvSpPr>
                        <p:nvPr/>
                      </p:nvSpPr>
                      <p:spPr bwMode="auto">
                        <a:xfrm>
                          <a:off x="7380874" y="1102557"/>
                          <a:ext cx="304800" cy="0"/>
                        </a:xfrm>
                        <a:prstGeom prst="line">
                          <a:avLst/>
                        </a:prstGeom>
                        <a:grpFill/>
                        <a:ln w="9525">
                          <a:solidFill>
                            <a:schemeClr val="tx1"/>
                          </a:solidFill>
                          <a:round/>
                          <a:headEnd/>
                          <a:tailEnd type="triangle" w="med" len="med"/>
                        </a:ln>
                        <a:extLst/>
                      </p:spPr>
                      <p:txBody>
                        <a:bodyPr/>
                        <a:lstStyle/>
                        <a:p>
                          <a:pPr fontAlgn="base">
                            <a:spcBef>
                              <a:spcPct val="0"/>
                            </a:spcBef>
                            <a:spcAft>
                              <a:spcPct val="0"/>
                            </a:spcAft>
                            <a:defRPr/>
                          </a:pPr>
                          <a:endParaRPr lang="it-IT" sz="900">
                            <a:solidFill>
                              <a:srgbClr val="0000FF"/>
                            </a:solidFill>
                            <a:ea typeface="ＭＳ Ｐゴシック" pitchFamily="34" charset="-128"/>
                          </a:endParaRPr>
                        </a:p>
                      </p:txBody>
                    </p:sp>
                    <p:sp>
                      <p:nvSpPr>
                        <p:cNvPr id="32" name="Text Box 10"/>
                        <p:cNvSpPr txBox="1">
                          <a:spLocks noChangeArrowheads="1"/>
                        </p:cNvSpPr>
                        <p:nvPr/>
                      </p:nvSpPr>
                      <p:spPr bwMode="auto">
                        <a:xfrm>
                          <a:off x="7928770" y="847344"/>
                          <a:ext cx="1033044" cy="529833"/>
                        </a:xfrm>
                        <a:prstGeom prst="rect">
                          <a:avLst/>
                        </a:prstGeom>
                        <a:grpFill/>
                        <a:ln w="9525">
                          <a:solidFill>
                            <a:schemeClr val="tx1"/>
                          </a:solidFill>
                          <a:miter lim="800000"/>
                          <a:headEnd/>
                          <a:tailEnd/>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50000"/>
                            </a:spcBef>
                            <a:spcAft>
                              <a:spcPct val="0"/>
                            </a:spcAft>
                            <a:defRPr/>
                          </a:pPr>
                          <a:r>
                            <a:rPr lang="it-IT" sz="1400" dirty="0" err="1">
                              <a:solidFill>
                                <a:srgbClr val="0000FF"/>
                              </a:solidFill>
                              <a:ea typeface="ＭＳ Ｐゴシック" pitchFamily="34" charset="-128"/>
                            </a:rPr>
                            <a:t>Exlusion</a:t>
                          </a:r>
                          <a:r>
                            <a:rPr lang="it-IT" sz="1400" dirty="0">
                              <a:solidFill>
                                <a:srgbClr val="0000FF"/>
                              </a:solidFill>
                              <a:ea typeface="ＭＳ Ｐゴシック" pitchFamily="34" charset="-128"/>
                            </a:rPr>
                            <a:t> </a:t>
                          </a:r>
                          <a:r>
                            <a:rPr lang="it-IT" sz="1400" dirty="0" err="1">
                              <a:solidFill>
                                <a:srgbClr val="0000FF"/>
                              </a:solidFill>
                              <a:ea typeface="ＭＳ Ｐゴシック" pitchFamily="34" charset="-128"/>
                            </a:rPr>
                            <a:t>Criteria</a:t>
                          </a:r>
                          <a:endParaRPr lang="it-IT" sz="1400" dirty="0">
                            <a:solidFill>
                              <a:srgbClr val="0000FF"/>
                            </a:solidFill>
                            <a:ea typeface="ＭＳ Ｐゴシック" pitchFamily="34" charset="-128"/>
                          </a:endParaRPr>
                        </a:p>
                      </p:txBody>
                    </p:sp>
                  </p:grpSp>
                </p:grpSp>
                <p:grpSp>
                  <p:nvGrpSpPr>
                    <p:cNvPr id="10" name="Gruppo 35"/>
                    <p:cNvGrpSpPr>
                      <a:grpSpLocks/>
                    </p:cNvGrpSpPr>
                    <p:nvPr/>
                  </p:nvGrpSpPr>
                  <p:grpSpPr bwMode="auto">
                    <a:xfrm>
                      <a:off x="6028388" y="760720"/>
                      <a:ext cx="1113986" cy="652891"/>
                      <a:chOff x="6028388" y="760720"/>
                      <a:chExt cx="1113986" cy="652891"/>
                    </a:xfrm>
                    <a:grpFill/>
                  </p:grpSpPr>
                  <p:sp>
                    <p:nvSpPr>
                      <p:cNvPr id="27" name="Line 11"/>
                      <p:cNvSpPr>
                        <a:spLocks noChangeShapeType="1"/>
                      </p:cNvSpPr>
                      <p:nvPr/>
                    </p:nvSpPr>
                    <p:spPr bwMode="auto">
                      <a:xfrm>
                        <a:off x="6028388" y="760720"/>
                        <a:ext cx="3818" cy="75913"/>
                      </a:xfrm>
                      <a:prstGeom prst="line">
                        <a:avLst/>
                      </a:prstGeom>
                      <a:grpFill/>
                      <a:ln w="9525">
                        <a:solidFill>
                          <a:schemeClr val="tx1"/>
                        </a:solidFill>
                        <a:round/>
                        <a:headEnd/>
                        <a:tailEnd type="triangle" w="med" len="med"/>
                      </a:ln>
                      <a:extLst/>
                    </p:spPr>
                    <p:txBody>
                      <a:bodyPr/>
                      <a:lstStyle/>
                      <a:p>
                        <a:pPr fontAlgn="base">
                          <a:spcBef>
                            <a:spcPct val="0"/>
                          </a:spcBef>
                          <a:spcAft>
                            <a:spcPct val="0"/>
                          </a:spcAft>
                          <a:defRPr/>
                        </a:pPr>
                        <a:endParaRPr lang="it-IT" sz="900">
                          <a:solidFill>
                            <a:srgbClr val="0000FF"/>
                          </a:solidFill>
                          <a:ea typeface="ＭＳ Ｐゴシック" pitchFamily="34" charset="-128"/>
                        </a:endParaRPr>
                      </a:p>
                    </p:txBody>
                  </p:sp>
                  <p:sp>
                    <p:nvSpPr>
                      <p:cNvPr id="28" name="Text Box 12"/>
                      <p:cNvSpPr txBox="1">
                        <a:spLocks noChangeArrowheads="1"/>
                      </p:cNvSpPr>
                      <p:nvPr/>
                    </p:nvSpPr>
                    <p:spPr bwMode="auto">
                      <a:xfrm>
                        <a:off x="6116444" y="883776"/>
                        <a:ext cx="1025930" cy="529835"/>
                      </a:xfrm>
                      <a:prstGeom prst="rect">
                        <a:avLst/>
                      </a:prstGeom>
                      <a:grpFill/>
                      <a:ln w="9525">
                        <a:solidFill>
                          <a:schemeClr val="tx1"/>
                        </a:solidFill>
                        <a:miter lim="800000"/>
                        <a:headEnd/>
                        <a:tailEnd/>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50000"/>
                          </a:spcBef>
                          <a:spcAft>
                            <a:spcPct val="0"/>
                          </a:spcAft>
                          <a:defRPr/>
                        </a:pPr>
                        <a:r>
                          <a:rPr lang="it-IT" sz="1400" dirty="0" err="1">
                            <a:solidFill>
                              <a:srgbClr val="0000FF"/>
                            </a:solidFill>
                            <a:ea typeface="ＭＳ Ｐゴシック" pitchFamily="34" charset="-128"/>
                          </a:rPr>
                          <a:t>Inclusion</a:t>
                        </a:r>
                        <a:r>
                          <a:rPr lang="it-IT" sz="1400" dirty="0">
                            <a:solidFill>
                              <a:srgbClr val="0000FF"/>
                            </a:solidFill>
                            <a:ea typeface="ＭＳ Ｐゴシック" pitchFamily="34" charset="-128"/>
                          </a:rPr>
                          <a:t> </a:t>
                        </a:r>
                        <a:r>
                          <a:rPr lang="it-IT" sz="1400" dirty="0" err="1">
                            <a:solidFill>
                              <a:srgbClr val="0000FF"/>
                            </a:solidFill>
                            <a:ea typeface="ＭＳ Ｐゴシック" pitchFamily="34" charset="-128"/>
                          </a:rPr>
                          <a:t>Criteria</a:t>
                        </a:r>
                        <a:endParaRPr lang="it-IT" sz="1400" dirty="0">
                          <a:solidFill>
                            <a:srgbClr val="0000FF"/>
                          </a:solidFill>
                          <a:ea typeface="ＭＳ Ｐゴシック" pitchFamily="34" charset="-128"/>
                        </a:endParaRPr>
                      </a:p>
                    </p:txBody>
                  </p:sp>
                </p:grpSp>
              </p:grpSp>
              <p:sp>
                <p:nvSpPr>
                  <p:cNvPr id="24" name="Text Box 70"/>
                  <p:cNvSpPr txBox="1">
                    <a:spLocks noChangeArrowheads="1"/>
                  </p:cNvSpPr>
                  <p:nvPr/>
                </p:nvSpPr>
                <p:spPr bwMode="auto">
                  <a:xfrm>
                    <a:off x="6044506" y="592667"/>
                    <a:ext cx="1125601" cy="218167"/>
                  </a:xfrm>
                  <a:prstGeom prst="rect">
                    <a:avLst/>
                  </a:prstGeom>
                  <a:solidFill>
                    <a:srgbClr val="FFFFCC"/>
                  </a:solidFill>
                  <a:ln w="9525">
                    <a:solidFill>
                      <a:schemeClr val="tx1"/>
                    </a:solidFill>
                    <a:miter lim="800000"/>
                    <a:headEnd/>
                    <a:tailEnd/>
                  </a:ln>
                </p:spPr>
                <p:txBody>
                  <a:bodyPr t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defRPr/>
                    </a:pPr>
                    <a:r>
                      <a:rPr lang="it-IT" sz="1400" dirty="0">
                        <a:solidFill>
                          <a:srgbClr val="0000FF"/>
                        </a:solidFill>
                        <a:ea typeface="ＭＳ Ｐゴシック" pitchFamily="34" charset="-128"/>
                      </a:rPr>
                      <a:t>Screening</a:t>
                    </a:r>
                    <a:endParaRPr lang="it-IT" sz="1100" dirty="0">
                      <a:solidFill>
                        <a:srgbClr val="0000FF"/>
                      </a:solidFill>
                      <a:ea typeface="ＭＳ Ｐゴシック" pitchFamily="34" charset="-128"/>
                    </a:endParaRPr>
                  </a:p>
                </p:txBody>
              </p:sp>
            </p:grpSp>
            <p:sp>
              <p:nvSpPr>
                <p:cNvPr id="22" name="Text Box 72"/>
                <p:cNvSpPr txBox="1">
                  <a:spLocks noChangeArrowheads="1"/>
                </p:cNvSpPr>
                <p:nvPr/>
              </p:nvSpPr>
              <p:spPr bwMode="auto">
                <a:xfrm>
                  <a:off x="0" y="-400993"/>
                  <a:ext cx="9571861" cy="451917"/>
                </a:xfrm>
                <a:prstGeom prst="rect">
                  <a:avLst/>
                </a:prstGeom>
                <a:solidFill>
                  <a:srgbClr val="FFFFCC"/>
                </a:solidFill>
                <a:ln w="9525">
                  <a:solidFill>
                    <a:schemeClr val="tx1"/>
                  </a:solidFill>
                  <a:miter lim="800000"/>
                  <a:headEnd/>
                  <a:tailEnd/>
                </a:ln>
              </p:spPr>
              <p:txBody>
                <a:bodyPr tIns="0" bIns="0" anchor="ctr" anchorCtr="1">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defRPr/>
                  </a:pPr>
                  <a:r>
                    <a:rPr lang="it-IT" sz="1100" b="1" dirty="0" err="1">
                      <a:solidFill>
                        <a:srgbClr val="000000"/>
                      </a:solidFill>
                      <a:effectLst>
                        <a:outerShdw blurRad="38100" dist="38100" dir="2700000" algn="tl">
                          <a:srgbClr val="000000">
                            <a:alpha val="43137"/>
                          </a:srgbClr>
                        </a:outerShdw>
                      </a:effectLst>
                      <a:ea typeface="ＭＳ Ｐゴシック" pitchFamily="34" charset="-128"/>
                    </a:rPr>
                    <a:t>Instruments</a:t>
                  </a:r>
                  <a:r>
                    <a:rPr lang="it-IT" sz="1100" b="1" dirty="0">
                      <a:solidFill>
                        <a:srgbClr val="000000"/>
                      </a:solidFill>
                      <a:effectLst>
                        <a:outerShdw blurRad="38100" dist="38100" dir="2700000" algn="tl">
                          <a:srgbClr val="000000">
                            <a:alpha val="43137"/>
                          </a:srgbClr>
                        </a:outerShdw>
                      </a:effectLst>
                      <a:ea typeface="ＭＳ Ｐゴシック" pitchFamily="34" charset="-128"/>
                    </a:rPr>
                    <a:t> </a:t>
                  </a:r>
                </a:p>
                <a:p>
                  <a:pPr algn="ctr" eaLnBrk="1" fontAlgn="base" hangingPunct="1">
                    <a:spcBef>
                      <a:spcPct val="0"/>
                    </a:spcBef>
                    <a:spcAft>
                      <a:spcPct val="0"/>
                    </a:spcAft>
                    <a:defRPr/>
                  </a:pPr>
                  <a:r>
                    <a:rPr lang="it-IT" sz="900" b="1" dirty="0">
                      <a:solidFill>
                        <a:srgbClr val="0000FF"/>
                      </a:solidFill>
                      <a:effectLst>
                        <a:outerShdw blurRad="38100" dist="38100" dir="2700000" algn="tl">
                          <a:srgbClr val="000000">
                            <a:alpha val="43137"/>
                          </a:srgbClr>
                        </a:outerShdw>
                      </a:effectLst>
                      <a:ea typeface="ＭＳ Ｐゴシック" pitchFamily="34" charset="-128"/>
                    </a:rPr>
                    <a:t>ACT-EAT  </a:t>
                  </a:r>
                  <a:r>
                    <a:rPr lang="it-IT" sz="900" b="1" dirty="0" smtClean="0">
                      <a:solidFill>
                        <a:srgbClr val="0000FF"/>
                      </a:solidFill>
                      <a:effectLst>
                        <a:outerShdw blurRad="38100" dist="38100" dir="2700000" algn="tl">
                          <a:srgbClr val="000000">
                            <a:alpha val="43137"/>
                          </a:srgbClr>
                        </a:outerShdw>
                      </a:effectLst>
                      <a:ea typeface="ＭＳ Ｐゴシック" pitchFamily="34" charset="-128"/>
                    </a:rPr>
                    <a:t>GROUP </a:t>
                  </a:r>
                  <a:r>
                    <a:rPr lang="it-IT" sz="900" b="1" dirty="0">
                      <a:solidFill>
                        <a:srgbClr val="0000FF"/>
                      </a:solidFill>
                      <a:effectLst>
                        <a:outerShdw blurRad="38100" dist="38100" dir="2700000" algn="tl">
                          <a:srgbClr val="000000">
                            <a:alpha val="43137"/>
                          </a:srgbClr>
                        </a:outerShdw>
                      </a:effectLst>
                      <a:ea typeface="ＭＳ Ｐゴシック" pitchFamily="34" charset="-128"/>
                    </a:rPr>
                    <a:t>INTERVENTION</a:t>
                  </a:r>
                  <a:br>
                    <a:rPr lang="it-IT" sz="900" b="1" dirty="0">
                      <a:solidFill>
                        <a:srgbClr val="0000FF"/>
                      </a:solidFill>
                      <a:effectLst>
                        <a:outerShdw blurRad="38100" dist="38100" dir="2700000" algn="tl">
                          <a:srgbClr val="000000">
                            <a:alpha val="43137"/>
                          </a:srgbClr>
                        </a:outerShdw>
                      </a:effectLst>
                      <a:ea typeface="ＭＳ Ｐゴシック" pitchFamily="34" charset="-128"/>
                    </a:rPr>
                  </a:br>
                  <a:r>
                    <a:rPr lang="it-IT" sz="900" b="1" dirty="0">
                      <a:solidFill>
                        <a:srgbClr val="0000FF"/>
                      </a:solidFill>
                      <a:effectLst>
                        <a:outerShdw blurRad="38100" dist="38100" dir="2700000" algn="tl">
                          <a:srgbClr val="000000">
                            <a:alpha val="43137"/>
                          </a:srgbClr>
                        </a:outerShdw>
                      </a:effectLst>
                      <a:ea typeface="ＭＳ Ｐゴシック" pitchFamily="34" charset="-128"/>
                    </a:rPr>
                    <a:t>Flow Chart</a:t>
                  </a:r>
                </a:p>
              </p:txBody>
            </p:sp>
          </p:grpSp>
          <p:sp>
            <p:nvSpPr>
              <p:cNvPr id="11272" name="Line 69"/>
              <p:cNvSpPr>
                <a:spLocks noChangeShapeType="1"/>
              </p:cNvSpPr>
              <p:nvPr/>
            </p:nvSpPr>
            <p:spPr bwMode="auto">
              <a:xfrm flipH="1">
                <a:off x="4698649" y="20342936"/>
                <a:ext cx="38182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it-IT">
                  <a:solidFill>
                    <a:srgbClr val="FFFFFF"/>
                  </a:solidFill>
                  <a:ea typeface="ＭＳ Ｐゴシック" pitchFamily="34" charset="-128"/>
                </a:endParaRPr>
              </a:p>
            </p:txBody>
          </p:sp>
        </p:grpSp>
      </p:grpSp>
    </p:spTree>
    <p:extLst>
      <p:ext uri="{BB962C8B-B14F-4D97-AF65-F5344CB8AC3E}">
        <p14:creationId xmlns:p14="http://schemas.microsoft.com/office/powerpoint/2010/main" val="3316453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FF"/>
      </a:dk2>
      <a:lt2>
        <a:srgbClr val="E1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defRPr>
        </a:defPPr>
      </a:lstStyle>
    </a:lnDef>
  </a:objectDefaults>
  <a:extraClrSchemeLst>
    <a:extraClrScheme>
      <a:clrScheme name="Struttura predefinita 1">
        <a:dk1>
          <a:srgbClr val="000000"/>
        </a:dk1>
        <a:lt1>
          <a:srgbClr val="FFFFFF"/>
        </a:lt1>
        <a:dk2>
          <a:srgbClr val="0000FF"/>
        </a:dk2>
        <a:lt2>
          <a:srgbClr val="E1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TotalTime>
  <Words>1789</Words>
  <Application>Microsoft Office PowerPoint</Application>
  <PresentationFormat>On-screen Show (4:3)</PresentationFormat>
  <Paragraphs>257</Paragraphs>
  <Slides>38</Slides>
  <Notes>13</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Struttura predefinita</vt:lpstr>
      <vt:lpstr>PowerPoint Presentation</vt:lpstr>
      <vt:lpstr>Background</vt:lpstr>
      <vt:lpstr>Background</vt:lpstr>
      <vt:lpstr>Background</vt:lpstr>
      <vt:lpstr>Aims of the study</vt:lpstr>
      <vt:lpstr>Design and Methods</vt:lpstr>
      <vt:lpstr>Design and Methods</vt:lpstr>
      <vt:lpstr>Design and Methods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Results</vt:lpstr>
      <vt:lpstr>Conclusion</vt:lpstr>
      <vt:lpstr>Conclusion</vt:lpstr>
      <vt:lpstr>Future directions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“Creative Hopelessness” </vt:lpstr>
      <vt:lpstr>Self as context</vt:lpstr>
      <vt:lpstr>Defusion</vt:lpstr>
      <vt:lpstr>Mindfulness</vt:lpstr>
      <vt:lpstr>Valuing</vt:lpstr>
      <vt:lpstr>Moving on to a valued life Committed Action</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Giuseppe_Catia</dc:creator>
  <cp:lastModifiedBy>Emily</cp:lastModifiedBy>
  <cp:revision>27</cp:revision>
  <dcterms:created xsi:type="dcterms:W3CDTF">2014-06-21T21:41:11Z</dcterms:created>
  <dcterms:modified xsi:type="dcterms:W3CDTF">2014-07-01T16:14:09Z</dcterms:modified>
</cp:coreProperties>
</file>